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60" r:id="rId3"/>
    <p:sldId id="262" r:id="rId4"/>
    <p:sldId id="314" r:id="rId5"/>
    <p:sldId id="308" r:id="rId6"/>
    <p:sldId id="266" r:id="rId7"/>
    <p:sldId id="267" r:id="rId8"/>
    <p:sldId id="268" r:id="rId9"/>
    <p:sldId id="269" r:id="rId10"/>
    <p:sldId id="324" r:id="rId11"/>
    <p:sldId id="277" r:id="rId12"/>
    <p:sldId id="280" r:id="rId13"/>
    <p:sldId id="319" r:id="rId14"/>
    <p:sldId id="327" r:id="rId15"/>
    <p:sldId id="283" r:id="rId16"/>
    <p:sldId id="284" r:id="rId17"/>
    <p:sldId id="302" r:id="rId18"/>
    <p:sldId id="316" r:id="rId19"/>
    <p:sldId id="323" r:id="rId20"/>
    <p:sldId id="315" r:id="rId21"/>
    <p:sldId id="289" r:id="rId22"/>
    <p:sldId id="290" r:id="rId23"/>
    <p:sldId id="309" r:id="rId24"/>
    <p:sldId id="312" r:id="rId25"/>
    <p:sldId id="320" r:id="rId26"/>
    <p:sldId id="328" r:id="rId27"/>
    <p:sldId id="274" r:id="rId28"/>
    <p:sldId id="286" r:id="rId29"/>
    <p:sldId id="287" r:id="rId30"/>
    <p:sldId id="30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6C2A5"/>
    <a:srgbClr val="EF4D4C"/>
    <a:srgbClr val="74C24D"/>
    <a:srgbClr val="4C8DEF"/>
    <a:srgbClr val="FFFFFF"/>
    <a:srgbClr val="707A42"/>
    <a:srgbClr val="8E9C62"/>
    <a:srgbClr val="B4C58B"/>
    <a:srgbClr val="DBF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5" autoAdjust="0"/>
    <p:restoredTop sz="83673" autoAdjust="0"/>
  </p:normalViewPr>
  <p:slideViewPr>
    <p:cSldViewPr snapToGrid="0">
      <p:cViewPr varScale="1">
        <p:scale>
          <a:sx n="149" d="100"/>
          <a:sy n="149" d="100"/>
        </p:scale>
        <p:origin x="2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0C47-5BDF-44AE-8633-4AF04FEFC55B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6FA05-2FFB-4948-BAF0-44342D528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4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74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50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8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95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98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55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9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16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73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4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90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15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43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1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23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97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4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0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8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0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55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6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78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6FA05-2FFB-4948-BAF0-44342D5281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1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2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1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5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9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6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63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7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3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4082-4877-462C-8043-AE41A472C0AA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272FE-E3E5-4BF7-9E7C-050791B04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16.emf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6.GIF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8.gif"/><Relationship Id="rId4" Type="http://schemas.openxmlformats.org/officeDocument/2006/relationships/image" Target="../media/image27.jpe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7.jpe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26.GIF"/><Relationship Id="rId4" Type="http://schemas.openxmlformats.org/officeDocument/2006/relationships/image" Target="../media/image8.gif"/><Relationship Id="rId9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ggorski\Google Drive\UCSC Google Drive\Gorski\04_ConferencesMeetings\2018\BSMAR\Presentation\180109_ST_Compartment1FromRealTimePost.JPG">
            <a:extLst>
              <a:ext uri="{FF2B5EF4-FFF2-40B4-BE49-F238E27FC236}">
                <a16:creationId xmlns:a16="http://schemas.microsoft.com/office/drawing/2014/main" id="{2463696C-780E-C741-BC8E-357EB709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B84CAE-23E2-4336-A6E2-F84F2D534426}"/>
              </a:ext>
            </a:extLst>
          </p:cNvPr>
          <p:cNvSpPr txBox="1"/>
          <p:nvPr/>
        </p:nvSpPr>
        <p:spPr>
          <a:xfrm>
            <a:off x="935182" y="1340734"/>
            <a:ext cx="8208818" cy="143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venir Light" panose="020B0402020203020204" pitchFamily="34" charset="77"/>
              </a:rPr>
              <a:t>Using machine learning to incorporate water quality improvements for mapping MAR suitability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B68F3-D573-4F7A-B70B-89FCC41B0B75}"/>
              </a:ext>
            </a:extLst>
          </p:cNvPr>
          <p:cNvSpPr txBox="1"/>
          <p:nvPr/>
        </p:nvSpPr>
        <p:spPr>
          <a:xfrm>
            <a:off x="3190190" y="4115874"/>
            <a:ext cx="477044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Light" panose="020B0402020203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Galen Gorski, Andrew Fisher, Sarah </a:t>
            </a:r>
            <a:r>
              <a:rPr lang="en-US" sz="2000" dirty="0" err="1">
                <a:latin typeface="Avenir Light" panose="020B0402020203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Beganskas</a:t>
            </a:r>
            <a:r>
              <a:rPr lang="en-US" sz="2000" dirty="0">
                <a:latin typeface="Avenir Light" panose="020B0402020203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, Jenny </a:t>
            </a:r>
            <a:r>
              <a:rPr lang="en-US" sz="2000" dirty="0" err="1">
                <a:latin typeface="Avenir Light" panose="020B0402020203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Pensky</a:t>
            </a:r>
            <a:r>
              <a:rPr lang="en-US" sz="2000" dirty="0">
                <a:latin typeface="Avenir Light" panose="020B0402020203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, Hannah Dailey, and Calla Schmidt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D8C9A-7F5F-420D-8920-4F5B596B50CF}"/>
              </a:ext>
            </a:extLst>
          </p:cNvPr>
          <p:cNvSpPr txBox="1"/>
          <p:nvPr/>
        </p:nvSpPr>
        <p:spPr>
          <a:xfrm>
            <a:off x="1824485" y="3100211"/>
            <a:ext cx="675726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Light" panose="020B0402020203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International Symposium for Managed Aquifer Recharge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venir Light" panose="020B0402020203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Madrid, Spain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venir Light" panose="020B0402020203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21 May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5B07-B1D3-B942-8189-1195754F2588}"/>
              </a:ext>
            </a:extLst>
          </p:cNvPr>
          <p:cNvSpPr txBox="1"/>
          <p:nvPr/>
        </p:nvSpPr>
        <p:spPr>
          <a:xfrm>
            <a:off x="-347241" y="3715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8CB8E2-6A7D-DA41-B10B-DDE3963B9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17" y="5131537"/>
            <a:ext cx="1648205" cy="16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83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1CEF5-8BA2-C346-B6F5-AE37A53E9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55"/>
          <a:stretch/>
        </p:blipFill>
        <p:spPr>
          <a:xfrm>
            <a:off x="-1" y="94004"/>
            <a:ext cx="8860091" cy="26748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647EE-7418-5C40-9830-D2C1A59DEF6D}"/>
              </a:ext>
            </a:extLst>
          </p:cNvPr>
          <p:cNvSpPr txBox="1"/>
          <p:nvPr/>
        </p:nvSpPr>
        <p:spPr>
          <a:xfrm>
            <a:off x="1" y="280435"/>
            <a:ext cx="3314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Data split into </a:t>
            </a:r>
            <a:r>
              <a:rPr lang="en-US" dirty="0">
                <a:solidFill>
                  <a:srgbClr val="5CB590"/>
                </a:solidFill>
                <a:latin typeface="Avenir Book" panose="02000503020000020003" pitchFamily="2" charset="0"/>
              </a:rPr>
              <a:t>calibration (75%)</a:t>
            </a:r>
            <a:r>
              <a:rPr lang="en-US" dirty="0">
                <a:latin typeface="Avenir Book" panose="02000503020000020003" pitchFamily="2" charset="0"/>
              </a:rPr>
              <a:t> and </a:t>
            </a:r>
            <a:r>
              <a:rPr lang="en-US" dirty="0">
                <a:solidFill>
                  <a:srgbClr val="F2764D"/>
                </a:solidFill>
                <a:latin typeface="Avenir Book" panose="02000503020000020003" pitchFamily="2" charset="0"/>
              </a:rPr>
              <a:t>validation (25%) </a:t>
            </a:r>
            <a:r>
              <a:rPr lang="en-US" dirty="0">
                <a:latin typeface="Avenir Book" panose="02000503020000020003" pitchFamily="2" charset="0"/>
              </a:rPr>
              <a:t>sets to develop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B0479-5D9F-CC45-BA13-5D3921D011C1}"/>
              </a:ext>
            </a:extLst>
          </p:cNvPr>
          <p:cNvCxnSpPr/>
          <p:nvPr/>
        </p:nvCxnSpPr>
        <p:spPr>
          <a:xfrm>
            <a:off x="3314345" y="402036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16A2D-FB90-EE47-83D3-A0E4F3B8108B}"/>
              </a:ext>
            </a:extLst>
          </p:cNvPr>
          <p:cNvSpPr/>
          <p:nvPr/>
        </p:nvSpPr>
        <p:spPr>
          <a:xfrm>
            <a:off x="94004" y="1419466"/>
            <a:ext cx="7793764" cy="1469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F2AE0-A1CC-2147-8399-C38C06580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583"/>
            <a:ext cx="9144000" cy="4693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14141-1F52-2F4A-B9FD-A98FD56D8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95426"/>
            <a:ext cx="4435408" cy="31109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93A2A7-C21A-064B-B651-B22C1E49033B}"/>
              </a:ext>
            </a:extLst>
          </p:cNvPr>
          <p:cNvSpPr/>
          <p:nvPr/>
        </p:nvSpPr>
        <p:spPr>
          <a:xfrm>
            <a:off x="6833613" y="2872693"/>
            <a:ext cx="469990" cy="22368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5E071D-8179-5440-9F34-9DB77F699DEE}"/>
              </a:ext>
            </a:extLst>
          </p:cNvPr>
          <p:cNvSpPr/>
          <p:nvPr/>
        </p:nvSpPr>
        <p:spPr>
          <a:xfrm>
            <a:off x="6322864" y="3189292"/>
            <a:ext cx="441159" cy="22368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4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1BF374-2E42-5B4D-88C6-5A4B70DEAE65}"/>
              </a:ext>
            </a:extLst>
          </p:cNvPr>
          <p:cNvSpPr txBox="1"/>
          <p:nvPr/>
        </p:nvSpPr>
        <p:spPr>
          <a:xfrm>
            <a:off x="149689" y="2216897"/>
            <a:ext cx="32637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Statistical technique</a:t>
            </a:r>
          </a:p>
          <a:p>
            <a:endParaRPr lang="en-US" sz="2000" dirty="0">
              <a:latin typeface="Avenir Book" panose="02000503020000020003" pitchFamily="2" charset="0"/>
            </a:endParaRPr>
          </a:p>
          <a:p>
            <a:r>
              <a:rPr lang="en-US" sz="2000" dirty="0">
                <a:latin typeface="Avenir Book" panose="02000503020000020003" pitchFamily="2" charset="0"/>
              </a:rPr>
              <a:t>Robust with non-linear relationships and missing data</a:t>
            </a:r>
          </a:p>
          <a:p>
            <a:endParaRPr lang="en-US" sz="2000" dirty="0">
              <a:latin typeface="Avenir Book" panose="02000503020000020003" pitchFamily="2" charset="0"/>
            </a:endParaRPr>
          </a:p>
          <a:p>
            <a:r>
              <a:rPr lang="en-US" sz="2000" dirty="0">
                <a:latin typeface="Avenir Book" panose="02000503020000020003" pitchFamily="2" charset="0"/>
              </a:rPr>
              <a:t>Easy to interpret results</a:t>
            </a:r>
          </a:p>
          <a:p>
            <a:endParaRPr lang="en-US" sz="2000" dirty="0">
              <a:latin typeface="Avenir Book" panose="02000503020000020003" pitchFamily="2" charset="0"/>
            </a:endParaRPr>
          </a:p>
          <a:p>
            <a:r>
              <a:rPr lang="en-US" sz="2000" dirty="0">
                <a:latin typeface="Avenir Book" panose="02000503020000020003" pitchFamily="2" charset="0"/>
              </a:rPr>
              <a:t>Best performer out of several modeling approaches</a:t>
            </a:r>
          </a:p>
          <a:p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432C9-6D35-9A48-AAEB-D9DD3E08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6" t="22344" b="18326"/>
          <a:stretch/>
        </p:blipFill>
        <p:spPr>
          <a:xfrm>
            <a:off x="2700645" y="1250266"/>
            <a:ext cx="6432734" cy="5343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38FE56-FA15-8344-A25D-166B04F3FE06}"/>
              </a:ext>
            </a:extLst>
          </p:cNvPr>
          <p:cNvSpPr/>
          <p:nvPr/>
        </p:nvSpPr>
        <p:spPr>
          <a:xfrm>
            <a:off x="5641509" y="1119152"/>
            <a:ext cx="3491866" cy="75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209FAA-0629-5743-BCD3-7EA378DA0084}"/>
              </a:ext>
            </a:extLst>
          </p:cNvPr>
          <p:cNvCxnSpPr>
            <a:cxnSpLocks/>
          </p:cNvCxnSpPr>
          <p:nvPr/>
        </p:nvCxnSpPr>
        <p:spPr>
          <a:xfrm>
            <a:off x="3501961" y="1873131"/>
            <a:ext cx="0" cy="26988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805D32-0268-024B-A9D9-A6115418ABD4}"/>
              </a:ext>
            </a:extLst>
          </p:cNvPr>
          <p:cNvCxnSpPr>
            <a:cxnSpLocks/>
          </p:cNvCxnSpPr>
          <p:nvPr/>
        </p:nvCxnSpPr>
        <p:spPr>
          <a:xfrm>
            <a:off x="3098800" y="973369"/>
            <a:ext cx="29948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1D4EE37-9EC9-5449-82CF-EEF9C553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296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Model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5EEEA-3270-9343-8540-EF99DFDB2BC4}"/>
              </a:ext>
            </a:extLst>
          </p:cNvPr>
          <p:cNvSpPr txBox="1"/>
          <p:nvPr/>
        </p:nvSpPr>
        <p:spPr>
          <a:xfrm>
            <a:off x="814143" y="1455921"/>
            <a:ext cx="21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Random Forest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108EF-42D2-6B47-BE6D-D0F657F68DAB}"/>
              </a:ext>
            </a:extLst>
          </p:cNvPr>
          <p:cNvCxnSpPr>
            <a:cxnSpLocks/>
          </p:cNvCxnSpPr>
          <p:nvPr/>
        </p:nvCxnSpPr>
        <p:spPr>
          <a:xfrm>
            <a:off x="1333854" y="188457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109A42-8225-C844-BAD4-8A15A5F02E60}"/>
              </a:ext>
            </a:extLst>
          </p:cNvPr>
          <p:cNvSpPr txBox="1"/>
          <p:nvPr/>
        </p:nvSpPr>
        <p:spPr>
          <a:xfrm>
            <a:off x="814143" y="1455921"/>
            <a:ext cx="21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Random Forest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233C16-A7E7-C041-A8C8-3004CA97A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6" t="29979" b="19460"/>
          <a:stretch/>
        </p:blipFill>
        <p:spPr>
          <a:xfrm>
            <a:off x="135759" y="2436123"/>
            <a:ext cx="4842639" cy="332951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209FAA-0629-5743-BCD3-7EA378DA0084}"/>
              </a:ext>
            </a:extLst>
          </p:cNvPr>
          <p:cNvCxnSpPr>
            <a:cxnSpLocks/>
          </p:cNvCxnSpPr>
          <p:nvPr/>
        </p:nvCxnSpPr>
        <p:spPr>
          <a:xfrm>
            <a:off x="1333854" y="188457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047D45-A1BA-4543-8256-BBACA668710C}"/>
              </a:ext>
            </a:extLst>
          </p:cNvPr>
          <p:cNvSpPr txBox="1"/>
          <p:nvPr/>
        </p:nvSpPr>
        <p:spPr>
          <a:xfrm>
            <a:off x="6093690" y="3103907"/>
            <a:ext cx="2288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Soil Residence Time </a:t>
            </a:r>
          </a:p>
          <a:p>
            <a:r>
              <a:rPr lang="en-US" dirty="0">
                <a:latin typeface="Avenir Book" panose="02000503020000020003" pitchFamily="2" charset="0"/>
              </a:rPr>
              <a:t>[NO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]</a:t>
            </a:r>
            <a:r>
              <a:rPr lang="en-US" baseline="-25000" dirty="0">
                <a:latin typeface="Avenir Book" panose="02000503020000020003" pitchFamily="2" charset="0"/>
              </a:rPr>
              <a:t>initial</a:t>
            </a:r>
          </a:p>
          <a:p>
            <a:r>
              <a:rPr lang="en-US" dirty="0">
                <a:latin typeface="Avenir Book" panose="02000503020000020003" pitchFamily="2" charset="0"/>
              </a:rPr>
              <a:t>[DOC]</a:t>
            </a:r>
            <a:r>
              <a:rPr lang="en-US" baseline="-25000" dirty="0">
                <a:latin typeface="Avenir Book" panose="02000503020000020003" pitchFamily="2" charset="0"/>
              </a:rPr>
              <a:t>initial</a:t>
            </a:r>
          </a:p>
          <a:p>
            <a:r>
              <a:rPr lang="en-US" dirty="0">
                <a:latin typeface="Avenir Book" panose="02000503020000020003" pitchFamily="2" charset="0"/>
              </a:rPr>
              <a:t>Soil Organic Carbon</a:t>
            </a:r>
          </a:p>
          <a:p>
            <a:r>
              <a:rPr lang="en-US" dirty="0">
                <a:latin typeface="Avenir Book" panose="02000503020000020003" pitchFamily="2" charset="0"/>
              </a:rPr>
              <a:t>Soil Nitrogen</a:t>
            </a:r>
          </a:p>
          <a:p>
            <a:r>
              <a:rPr lang="en-US" dirty="0">
                <a:latin typeface="Avenir Book" panose="02000503020000020003" pitchFamily="2" charset="0"/>
              </a:rPr>
              <a:t>Percent Clay</a:t>
            </a:r>
          </a:p>
          <a:p>
            <a:r>
              <a:rPr lang="en-US" dirty="0">
                <a:latin typeface="Avenir Book" panose="02000503020000020003" pitchFamily="2" charset="0"/>
              </a:rPr>
              <a:t>Percent Sand</a:t>
            </a:r>
          </a:p>
          <a:p>
            <a:r>
              <a:rPr lang="en-US" dirty="0">
                <a:latin typeface="Avenir Book" panose="02000503020000020003" pitchFamily="2" charset="0"/>
              </a:rPr>
              <a:t>Percent Silt </a:t>
            </a:r>
          </a:p>
          <a:p>
            <a:r>
              <a:rPr lang="en-US" dirty="0">
                <a:latin typeface="Avenir Book" panose="02000503020000020003" pitchFamily="2" charset="0"/>
              </a:rPr>
              <a:t>Temperature</a:t>
            </a:r>
          </a:p>
          <a:p>
            <a:r>
              <a:rPr lang="en-US" dirty="0">
                <a:latin typeface="Avenir Book" panose="02000503020000020003" pitchFamily="2" charset="0"/>
              </a:rPr>
              <a:t>Soil pH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821CB0-B3B3-B448-B167-DBDE35821A8F}"/>
              </a:ext>
            </a:extLst>
          </p:cNvPr>
          <p:cNvCxnSpPr>
            <a:cxnSpLocks/>
          </p:cNvCxnSpPr>
          <p:nvPr/>
        </p:nvCxnSpPr>
        <p:spPr>
          <a:xfrm>
            <a:off x="3098800" y="973369"/>
            <a:ext cx="29948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B3452FD-A6AF-8F4D-BF60-D1DB4367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296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Model Development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E78956-6975-9041-9829-DC67E5AF107D}"/>
              </a:ext>
            </a:extLst>
          </p:cNvPr>
          <p:cNvSpPr txBox="1"/>
          <p:nvPr/>
        </p:nvSpPr>
        <p:spPr>
          <a:xfrm>
            <a:off x="5694954" y="1455921"/>
            <a:ext cx="21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Response Variable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BC087D-0195-2945-ADE6-741EB6E0F345}"/>
              </a:ext>
            </a:extLst>
          </p:cNvPr>
          <p:cNvCxnSpPr>
            <a:cxnSpLocks/>
          </p:cNvCxnSpPr>
          <p:nvPr/>
        </p:nvCxnSpPr>
        <p:spPr>
          <a:xfrm>
            <a:off x="6214665" y="188457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61E1B7-9D07-744A-8532-75059966297F}"/>
              </a:ext>
            </a:extLst>
          </p:cNvPr>
          <p:cNvSpPr txBox="1"/>
          <p:nvPr/>
        </p:nvSpPr>
        <p:spPr>
          <a:xfrm>
            <a:off x="5736760" y="2556301"/>
            <a:ext cx="21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Predictors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49797-4B5B-FE45-8EFA-31B822BEA8C9}"/>
              </a:ext>
            </a:extLst>
          </p:cNvPr>
          <p:cNvCxnSpPr>
            <a:cxnSpLocks/>
          </p:cNvCxnSpPr>
          <p:nvPr/>
        </p:nvCxnSpPr>
        <p:spPr>
          <a:xfrm>
            <a:off x="6256471" y="298495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D823B3-561D-1649-B501-ECC91E1A3251}"/>
              </a:ext>
            </a:extLst>
          </p:cNvPr>
          <p:cNvSpPr txBox="1"/>
          <p:nvPr/>
        </p:nvSpPr>
        <p:spPr>
          <a:xfrm>
            <a:off x="4572000" y="197264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Amt 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 Removed =[NO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]</a:t>
            </a:r>
            <a:r>
              <a:rPr lang="en-US" baseline="-25000" dirty="0">
                <a:latin typeface="Avenir Book" panose="02000503020000020003" pitchFamily="2" charset="0"/>
              </a:rPr>
              <a:t>initial</a:t>
            </a:r>
            <a:r>
              <a:rPr lang="en-US" dirty="0">
                <a:latin typeface="Avenir Book" panose="02000503020000020003" pitchFamily="2" charset="0"/>
              </a:rPr>
              <a:t> – [NO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]</a:t>
            </a:r>
            <a:r>
              <a:rPr lang="en-US" baseline="-25000" dirty="0">
                <a:latin typeface="Avenir Book" panose="02000503020000020003" pitchFamily="2" charset="0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4156191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233C16-A7E7-C041-A8C8-3004CA97A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6" t="29979" b="19460"/>
          <a:stretch/>
        </p:blipFill>
        <p:spPr>
          <a:xfrm>
            <a:off x="135759" y="2436123"/>
            <a:ext cx="4842639" cy="33295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F3948C-B193-D140-BC13-4FC6C6BB54B1}"/>
              </a:ext>
            </a:extLst>
          </p:cNvPr>
          <p:cNvCxnSpPr>
            <a:cxnSpLocks/>
          </p:cNvCxnSpPr>
          <p:nvPr/>
        </p:nvCxnSpPr>
        <p:spPr>
          <a:xfrm>
            <a:off x="3098800" y="973369"/>
            <a:ext cx="29948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B6A0FE9-4061-1241-A0CA-57935AA83DB6}"/>
              </a:ext>
            </a:extLst>
          </p:cNvPr>
          <p:cNvSpPr txBox="1">
            <a:spLocks/>
          </p:cNvSpPr>
          <p:nvPr/>
        </p:nvSpPr>
        <p:spPr>
          <a:xfrm>
            <a:off x="0" y="-75296"/>
            <a:ext cx="9143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latin typeface="Avenir Roman" panose="02000503020000020003" pitchFamily="2" charset="0"/>
              </a:rPr>
              <a:t>Model Development</a:t>
            </a:r>
            <a:endParaRPr lang="en-US" sz="3600" dirty="0">
              <a:latin typeface="Avenir Roman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16653-C7AC-9248-B981-98E2D33559F7}"/>
              </a:ext>
            </a:extLst>
          </p:cNvPr>
          <p:cNvSpPr txBox="1"/>
          <p:nvPr/>
        </p:nvSpPr>
        <p:spPr>
          <a:xfrm>
            <a:off x="814143" y="1455921"/>
            <a:ext cx="21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Random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78C731-2850-1D42-8FE9-C683D782147D}"/>
              </a:ext>
            </a:extLst>
          </p:cNvPr>
          <p:cNvCxnSpPr>
            <a:cxnSpLocks/>
          </p:cNvCxnSpPr>
          <p:nvPr/>
        </p:nvCxnSpPr>
        <p:spPr>
          <a:xfrm>
            <a:off x="1333854" y="188457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39E1F3-2149-4C41-966D-6ACEAEA20B6F}"/>
              </a:ext>
            </a:extLst>
          </p:cNvPr>
          <p:cNvSpPr txBox="1"/>
          <p:nvPr/>
        </p:nvSpPr>
        <p:spPr>
          <a:xfrm>
            <a:off x="6093690" y="3103907"/>
            <a:ext cx="2914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Soil Residence Time </a:t>
            </a:r>
          </a:p>
          <a:p>
            <a:r>
              <a:rPr lang="en-US" dirty="0">
                <a:latin typeface="Avenir Book" panose="02000503020000020003" pitchFamily="2" charset="0"/>
              </a:rPr>
              <a:t>[NO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]</a:t>
            </a:r>
            <a:r>
              <a:rPr lang="en-US" baseline="-25000" dirty="0">
                <a:latin typeface="Avenir Book" panose="02000503020000020003" pitchFamily="2" charset="0"/>
              </a:rPr>
              <a:t>initial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[DOC]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initial</a:t>
            </a:r>
          </a:p>
          <a:p>
            <a:r>
              <a:rPr lang="en-US" dirty="0">
                <a:latin typeface="Avenir Book" panose="02000503020000020003" pitchFamily="2" charset="0"/>
              </a:rPr>
              <a:t>Soil Organic Carbon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Soil Nitrogen</a:t>
            </a:r>
          </a:p>
          <a:p>
            <a:r>
              <a:rPr lang="en-US" dirty="0">
                <a:latin typeface="Avenir Book" panose="02000503020000020003" pitchFamily="2" charset="0"/>
              </a:rPr>
              <a:t>Percent Clay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Percent Sand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Percent Silt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Temperature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Soil pH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6F32A4-5055-1148-B0DA-67262A86D5DA}"/>
              </a:ext>
            </a:extLst>
          </p:cNvPr>
          <p:cNvSpPr txBox="1"/>
          <p:nvPr/>
        </p:nvSpPr>
        <p:spPr>
          <a:xfrm>
            <a:off x="5694954" y="1455921"/>
            <a:ext cx="21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Response Variable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80ED5D-D157-F741-B2F1-9A3AD23C3DDF}"/>
              </a:ext>
            </a:extLst>
          </p:cNvPr>
          <p:cNvCxnSpPr>
            <a:cxnSpLocks/>
          </p:cNvCxnSpPr>
          <p:nvPr/>
        </p:nvCxnSpPr>
        <p:spPr>
          <a:xfrm>
            <a:off x="6214665" y="188457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72EB33-7D23-F541-B936-E00A0A29FEBA}"/>
              </a:ext>
            </a:extLst>
          </p:cNvPr>
          <p:cNvSpPr txBox="1"/>
          <p:nvPr/>
        </p:nvSpPr>
        <p:spPr>
          <a:xfrm>
            <a:off x="5736760" y="2556301"/>
            <a:ext cx="21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Predictors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EDC6B3-71B9-E749-9B8D-E4A0A3E3217E}"/>
              </a:ext>
            </a:extLst>
          </p:cNvPr>
          <p:cNvCxnSpPr>
            <a:cxnSpLocks/>
          </p:cNvCxnSpPr>
          <p:nvPr/>
        </p:nvCxnSpPr>
        <p:spPr>
          <a:xfrm>
            <a:off x="6256471" y="298495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35117A-6D68-3B45-8729-CB359871686E}"/>
              </a:ext>
            </a:extLst>
          </p:cNvPr>
          <p:cNvSpPr txBox="1"/>
          <p:nvPr/>
        </p:nvSpPr>
        <p:spPr>
          <a:xfrm>
            <a:off x="4572000" y="197264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Amt 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 Removed =[NO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]</a:t>
            </a:r>
            <a:r>
              <a:rPr lang="en-US" baseline="-25000" dirty="0">
                <a:latin typeface="Avenir Book" panose="02000503020000020003" pitchFamily="2" charset="0"/>
              </a:rPr>
              <a:t>initial</a:t>
            </a:r>
            <a:r>
              <a:rPr lang="en-US" dirty="0">
                <a:latin typeface="Avenir Book" panose="02000503020000020003" pitchFamily="2" charset="0"/>
              </a:rPr>
              <a:t> – [NO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]</a:t>
            </a:r>
            <a:r>
              <a:rPr lang="en-US" baseline="-25000" dirty="0">
                <a:latin typeface="Avenir Book" panose="02000503020000020003" pitchFamily="2" charset="0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90900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53B828-3B10-4E44-82E3-525B11E679D4}"/>
              </a:ext>
            </a:extLst>
          </p:cNvPr>
          <p:cNvCxnSpPr>
            <a:cxnSpLocks/>
          </p:cNvCxnSpPr>
          <p:nvPr/>
        </p:nvCxnSpPr>
        <p:spPr>
          <a:xfrm>
            <a:off x="3098800" y="973369"/>
            <a:ext cx="29948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5A72A785-0845-664E-91AD-5E558D5C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296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Model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B20CD-C137-F449-8232-9F9B2CD27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b="7177"/>
          <a:stretch/>
        </p:blipFill>
        <p:spPr>
          <a:xfrm>
            <a:off x="151085" y="1571254"/>
            <a:ext cx="4572000" cy="5162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544D92-5F2B-9443-A587-CD76A6B5D219}"/>
              </a:ext>
            </a:extLst>
          </p:cNvPr>
          <p:cNvSpPr txBox="1"/>
          <p:nvPr/>
        </p:nvSpPr>
        <p:spPr>
          <a:xfrm>
            <a:off x="1487591" y="1467154"/>
            <a:ext cx="242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Model Performance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BE4E4F-2796-B24A-AD33-BE67317F9A4A}"/>
              </a:ext>
            </a:extLst>
          </p:cNvPr>
          <p:cNvCxnSpPr>
            <a:cxnSpLocks/>
          </p:cNvCxnSpPr>
          <p:nvPr/>
        </p:nvCxnSpPr>
        <p:spPr>
          <a:xfrm>
            <a:off x="2164035" y="188457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AF825A-141C-6145-8E7B-5F5D492BB3C4}"/>
              </a:ext>
            </a:extLst>
          </p:cNvPr>
          <p:cNvSpPr txBox="1"/>
          <p:nvPr/>
        </p:nvSpPr>
        <p:spPr>
          <a:xfrm>
            <a:off x="4572000" y="197264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Amt 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 Removed =[NO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]</a:t>
            </a:r>
            <a:r>
              <a:rPr lang="en-US" baseline="-25000" dirty="0">
                <a:latin typeface="Avenir Book" panose="02000503020000020003" pitchFamily="2" charset="0"/>
              </a:rPr>
              <a:t>initial</a:t>
            </a:r>
            <a:r>
              <a:rPr lang="en-US" dirty="0">
                <a:latin typeface="Avenir Book" panose="02000503020000020003" pitchFamily="2" charset="0"/>
              </a:rPr>
              <a:t> – [NO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]</a:t>
            </a:r>
            <a:r>
              <a:rPr lang="en-US" baseline="-25000" dirty="0">
                <a:latin typeface="Avenir Book" panose="02000503020000020003" pitchFamily="2" charset="0"/>
              </a:rPr>
              <a:t>final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81C4BD-9FC1-384E-A4D7-9035C6086A80}"/>
              </a:ext>
            </a:extLst>
          </p:cNvPr>
          <p:cNvSpPr txBox="1"/>
          <p:nvPr/>
        </p:nvSpPr>
        <p:spPr>
          <a:xfrm>
            <a:off x="6093690" y="3103907"/>
            <a:ext cx="2288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Soil Residence Time </a:t>
            </a:r>
          </a:p>
          <a:p>
            <a:r>
              <a:rPr lang="en-US" dirty="0">
                <a:latin typeface="Avenir Book" panose="02000503020000020003" pitchFamily="2" charset="0"/>
              </a:rPr>
              <a:t>[NO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]</a:t>
            </a:r>
            <a:r>
              <a:rPr lang="en-US" baseline="-25000" dirty="0">
                <a:latin typeface="Avenir Book" panose="02000503020000020003" pitchFamily="2" charset="0"/>
              </a:rPr>
              <a:t>initial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[DOC]</a:t>
            </a:r>
            <a:r>
              <a:rPr lang="en-US" baseline="-25000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initial</a:t>
            </a:r>
          </a:p>
          <a:p>
            <a:r>
              <a:rPr lang="en-US" dirty="0">
                <a:latin typeface="Avenir Book" panose="02000503020000020003" pitchFamily="2" charset="0"/>
              </a:rPr>
              <a:t>Soil Organic Carbon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Soil Nitrogen</a:t>
            </a:r>
          </a:p>
          <a:p>
            <a:r>
              <a:rPr lang="en-US" dirty="0">
                <a:latin typeface="Avenir Book" panose="02000503020000020003" pitchFamily="2" charset="0"/>
              </a:rPr>
              <a:t>Percent Clay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Percent Sand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Percent Silt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Temperature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rPr>
              <a:t>Soil pH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6C6D3-EC51-C24A-84A1-9A62115A825F}"/>
              </a:ext>
            </a:extLst>
          </p:cNvPr>
          <p:cNvSpPr txBox="1"/>
          <p:nvPr/>
        </p:nvSpPr>
        <p:spPr>
          <a:xfrm>
            <a:off x="5694954" y="1455921"/>
            <a:ext cx="21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Response Variable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A58F2B-46D7-644D-B066-643A0E5095E7}"/>
              </a:ext>
            </a:extLst>
          </p:cNvPr>
          <p:cNvCxnSpPr>
            <a:cxnSpLocks/>
          </p:cNvCxnSpPr>
          <p:nvPr/>
        </p:nvCxnSpPr>
        <p:spPr>
          <a:xfrm>
            <a:off x="6214665" y="188457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E0EB2A-82E0-F345-BFCA-9313E8C96E89}"/>
              </a:ext>
            </a:extLst>
          </p:cNvPr>
          <p:cNvSpPr txBox="1"/>
          <p:nvPr/>
        </p:nvSpPr>
        <p:spPr>
          <a:xfrm>
            <a:off x="5736760" y="2556301"/>
            <a:ext cx="21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Predictors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218851-BB1A-6E46-8325-15ACAF321501}"/>
              </a:ext>
            </a:extLst>
          </p:cNvPr>
          <p:cNvCxnSpPr>
            <a:cxnSpLocks/>
          </p:cNvCxnSpPr>
          <p:nvPr/>
        </p:nvCxnSpPr>
        <p:spPr>
          <a:xfrm>
            <a:off x="6256471" y="2984956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200075-B08A-6B48-9F90-621A5672CEC8}"/>
              </a:ext>
            </a:extLst>
          </p:cNvPr>
          <p:cNvSpPr txBox="1"/>
          <p:nvPr/>
        </p:nvSpPr>
        <p:spPr>
          <a:xfrm>
            <a:off x="1205094" y="6149231"/>
            <a:ext cx="291939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Measured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Amount NO</a:t>
            </a:r>
            <a:r>
              <a:rPr lang="en-US" sz="1600" baseline="-25000" dirty="0">
                <a:latin typeface="Helvetica" pitchFamily="2" charset="0"/>
              </a:rPr>
              <a:t>3</a:t>
            </a:r>
            <a:r>
              <a:rPr lang="en-US" sz="1600" dirty="0">
                <a:latin typeface="Helvetica" pitchFamily="2" charset="0"/>
              </a:rPr>
              <a:t> Removed (mg/L)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CBA83A-F079-3945-B0B4-2984C3E7D1E0}"/>
              </a:ext>
            </a:extLst>
          </p:cNvPr>
          <p:cNvSpPr txBox="1"/>
          <p:nvPr/>
        </p:nvSpPr>
        <p:spPr>
          <a:xfrm rot="16200000">
            <a:off x="-1032644" y="3603475"/>
            <a:ext cx="291939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Predicted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Amount NO</a:t>
            </a:r>
            <a:r>
              <a:rPr lang="en-US" sz="1600" baseline="-25000" dirty="0">
                <a:latin typeface="Helvetica" pitchFamily="2" charset="0"/>
              </a:rPr>
              <a:t>3</a:t>
            </a:r>
            <a:r>
              <a:rPr lang="en-US" sz="1600" dirty="0">
                <a:latin typeface="Helvetica" pitchFamily="2" charset="0"/>
              </a:rPr>
              <a:t> Removed (mg/L)</a:t>
            </a:r>
          </a:p>
        </p:txBody>
      </p:sp>
    </p:spTree>
    <p:extLst>
      <p:ext uri="{BB962C8B-B14F-4D97-AF65-F5344CB8AC3E}">
        <p14:creationId xmlns:p14="http://schemas.microsoft.com/office/powerpoint/2010/main" val="121879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1CEF5-8BA2-C346-B6F5-AE37A53E9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004"/>
            <a:ext cx="8860091" cy="67639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647EE-7418-5C40-9830-D2C1A59DEF6D}"/>
              </a:ext>
            </a:extLst>
          </p:cNvPr>
          <p:cNvSpPr txBox="1"/>
          <p:nvPr/>
        </p:nvSpPr>
        <p:spPr>
          <a:xfrm>
            <a:off x="1" y="280435"/>
            <a:ext cx="3314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50000"/>
                  </a:schemeClr>
                </a:solidFill>
                <a:latin typeface="Avenir Book" panose="02000503020000020003" pitchFamily="2" charset="0"/>
              </a:rPr>
              <a:t>measurements of denitrification during infiltration from </a:t>
            </a:r>
            <a:r>
              <a:rPr lang="en-US" b="1" dirty="0">
                <a:solidFill>
                  <a:schemeClr val="tx1">
                    <a:alpha val="50000"/>
                  </a:schemeClr>
                </a:solidFill>
                <a:latin typeface="Avenir Book" panose="02000503020000020003" pitchFamily="2" charset="0"/>
              </a:rPr>
              <a:t>four sites </a:t>
            </a:r>
            <a:r>
              <a:rPr lang="en-US" dirty="0">
                <a:solidFill>
                  <a:schemeClr val="tx1">
                    <a:alpha val="50000"/>
                  </a:schemeClr>
                </a:solidFill>
                <a:latin typeface="Avenir Book" panose="02000503020000020003" pitchFamily="2" charset="0"/>
              </a:rPr>
              <a:t>at </a:t>
            </a:r>
            <a:r>
              <a:rPr lang="en-US" b="1" dirty="0">
                <a:solidFill>
                  <a:schemeClr val="tx1">
                    <a:alpha val="50000"/>
                  </a:schemeClr>
                </a:solidFill>
                <a:latin typeface="Avenir Book" panose="02000503020000020003" pitchFamily="2" charset="0"/>
              </a:rPr>
              <a:t>three different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30701-7C30-1340-9786-AA6716291C78}"/>
              </a:ext>
            </a:extLst>
          </p:cNvPr>
          <p:cNvSpPr txBox="1"/>
          <p:nvPr/>
        </p:nvSpPr>
        <p:spPr>
          <a:xfrm>
            <a:off x="6580737" y="2113495"/>
            <a:ext cx="264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alpha val="50000"/>
                  </a:schemeClr>
                </a:solidFill>
                <a:latin typeface="Avenir Book" panose="02000503020000020003" pitchFamily="2" charset="0"/>
              </a:rPr>
              <a:t>Develop, calibrate and validate </a:t>
            </a:r>
            <a:r>
              <a:rPr lang="en-US" dirty="0">
                <a:solidFill>
                  <a:schemeClr val="tx1">
                    <a:alpha val="50000"/>
                  </a:schemeClr>
                </a:solidFill>
                <a:latin typeface="Avenir Book" panose="02000503020000020003" pitchFamily="2" charset="0"/>
              </a:rPr>
              <a:t>models of denitrification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70B5D-2055-E843-8A2F-957F9889AC92}"/>
              </a:ext>
            </a:extLst>
          </p:cNvPr>
          <p:cNvSpPr txBox="1"/>
          <p:nvPr/>
        </p:nvSpPr>
        <p:spPr>
          <a:xfrm>
            <a:off x="606756" y="4489375"/>
            <a:ext cx="27075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Use modeled relationships, in conjunction with </a:t>
            </a:r>
            <a:r>
              <a:rPr lang="en-US" b="1" dirty="0">
                <a:latin typeface="Avenir Book" panose="02000503020000020003" pitchFamily="2" charset="0"/>
              </a:rPr>
              <a:t>spatially mapped soil data</a:t>
            </a:r>
            <a:r>
              <a:rPr lang="en-US" dirty="0">
                <a:latin typeface="Avenir Book" panose="02000503020000020003" pitchFamily="2" charset="0"/>
              </a:rPr>
              <a:t> to make predictions of denitrification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B0479-5D9F-CC45-BA13-5D3921D011C1}"/>
              </a:ext>
            </a:extLst>
          </p:cNvPr>
          <p:cNvCxnSpPr/>
          <p:nvPr/>
        </p:nvCxnSpPr>
        <p:spPr>
          <a:xfrm>
            <a:off x="3314345" y="402036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8CEC2D-2C81-7C4D-A641-BBF9378E785B}"/>
              </a:ext>
            </a:extLst>
          </p:cNvPr>
          <p:cNvCxnSpPr/>
          <p:nvPr/>
        </p:nvCxnSpPr>
        <p:spPr>
          <a:xfrm>
            <a:off x="3308841" y="5037800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9970AA-208A-D642-A0E1-0C36A6B25EA6}"/>
              </a:ext>
            </a:extLst>
          </p:cNvPr>
          <p:cNvCxnSpPr/>
          <p:nvPr/>
        </p:nvCxnSpPr>
        <p:spPr>
          <a:xfrm>
            <a:off x="6666260" y="2079696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D7C5798-891A-D94E-9AB1-B83C4F828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057" r="42320"/>
          <a:stretch/>
        </p:blipFill>
        <p:spPr>
          <a:xfrm>
            <a:off x="0" y="1788796"/>
            <a:ext cx="5110379" cy="506920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D04CEA0-4388-9D42-A5DC-46C3BEF0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0"/>
          <a:stretch/>
        </p:blipFill>
        <p:spPr>
          <a:xfrm>
            <a:off x="475" y="2290273"/>
            <a:ext cx="8860091" cy="456772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73D363-275D-C84C-9D60-F1F28AB2EFA4}"/>
              </a:ext>
            </a:extLst>
          </p:cNvPr>
          <p:cNvCxnSpPr>
            <a:cxnSpLocks/>
          </p:cNvCxnSpPr>
          <p:nvPr/>
        </p:nvCxnSpPr>
        <p:spPr>
          <a:xfrm>
            <a:off x="991097" y="3266302"/>
            <a:ext cx="20339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45655-496E-254C-9383-E052D75AEA26}"/>
              </a:ext>
            </a:extLst>
          </p:cNvPr>
          <p:cNvCxnSpPr>
            <a:cxnSpLocks/>
          </p:cNvCxnSpPr>
          <p:nvPr/>
        </p:nvCxnSpPr>
        <p:spPr>
          <a:xfrm>
            <a:off x="2214416" y="3291016"/>
            <a:ext cx="20339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F26404-FDBA-1E49-A8EE-EB3938428431}"/>
              </a:ext>
            </a:extLst>
          </p:cNvPr>
          <p:cNvCxnSpPr>
            <a:cxnSpLocks/>
          </p:cNvCxnSpPr>
          <p:nvPr/>
        </p:nvCxnSpPr>
        <p:spPr>
          <a:xfrm>
            <a:off x="3466567" y="3299253"/>
            <a:ext cx="20339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1AE2D0-D737-1E4E-AA68-DD5045521A44}"/>
              </a:ext>
            </a:extLst>
          </p:cNvPr>
          <p:cNvCxnSpPr>
            <a:cxnSpLocks/>
          </p:cNvCxnSpPr>
          <p:nvPr/>
        </p:nvCxnSpPr>
        <p:spPr>
          <a:xfrm>
            <a:off x="4751669" y="3305430"/>
            <a:ext cx="20339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1E94D4-7532-0943-B96E-FC8B19C01D20}"/>
              </a:ext>
            </a:extLst>
          </p:cNvPr>
          <p:cNvSpPr txBox="1"/>
          <p:nvPr/>
        </p:nvSpPr>
        <p:spPr>
          <a:xfrm>
            <a:off x="826533" y="326630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7F83E-BBA2-D845-AC04-A5C156FFF158}"/>
              </a:ext>
            </a:extLst>
          </p:cNvPr>
          <p:cNvSpPr txBox="1"/>
          <p:nvPr/>
        </p:nvSpPr>
        <p:spPr>
          <a:xfrm>
            <a:off x="2049852" y="330588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82C004-ACF4-6642-B551-F82E6513EFA7}"/>
              </a:ext>
            </a:extLst>
          </p:cNvPr>
          <p:cNvSpPr txBox="1"/>
          <p:nvPr/>
        </p:nvSpPr>
        <p:spPr>
          <a:xfrm>
            <a:off x="3316453" y="332022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15EE8C-A1C4-3042-8D5C-0C9A7F67EE0D}"/>
              </a:ext>
            </a:extLst>
          </p:cNvPr>
          <p:cNvSpPr txBox="1"/>
          <p:nvPr/>
        </p:nvSpPr>
        <p:spPr>
          <a:xfrm>
            <a:off x="4671086" y="332022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A818E9-8345-C846-ACCE-1DE5D59A4D36}"/>
              </a:ext>
            </a:extLst>
          </p:cNvPr>
          <p:cNvSpPr txBox="1"/>
          <p:nvPr/>
        </p:nvSpPr>
        <p:spPr>
          <a:xfrm>
            <a:off x="4178699" y="4458562"/>
            <a:ext cx="3137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Amount of nitrate removed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B5D5A2-7E7F-A444-A1C0-922CEE967A91}"/>
              </a:ext>
            </a:extLst>
          </p:cNvPr>
          <p:cNvSpPr/>
          <p:nvPr/>
        </p:nvSpPr>
        <p:spPr>
          <a:xfrm>
            <a:off x="5021392" y="4731617"/>
            <a:ext cx="1890154" cy="191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D83F6AA-4DA7-734E-ADD8-CD90DE4E6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59" y="4237733"/>
            <a:ext cx="2296305" cy="297168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E162D7-2401-B44D-BA77-98414E224EF5}"/>
              </a:ext>
            </a:extLst>
          </p:cNvPr>
          <p:cNvCxnSpPr>
            <a:cxnSpLocks/>
          </p:cNvCxnSpPr>
          <p:nvPr/>
        </p:nvCxnSpPr>
        <p:spPr>
          <a:xfrm>
            <a:off x="6454327" y="6383636"/>
            <a:ext cx="381920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01EC5D-6DA2-D14F-9D58-8502F19369AF}"/>
              </a:ext>
            </a:extLst>
          </p:cNvPr>
          <p:cNvSpPr txBox="1"/>
          <p:nvPr/>
        </p:nvSpPr>
        <p:spPr>
          <a:xfrm>
            <a:off x="6379028" y="63836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6FA65F-DD25-E84A-AE30-08775170C62E}"/>
              </a:ext>
            </a:extLst>
          </p:cNvPr>
          <p:cNvSpPr/>
          <p:nvPr/>
        </p:nvSpPr>
        <p:spPr>
          <a:xfrm>
            <a:off x="4975464" y="5825740"/>
            <a:ext cx="567091" cy="783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3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035C7F-171C-47DA-8A56-C270B7547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5" y="0"/>
            <a:ext cx="538046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C0EC9E-19E7-EF4F-BA0B-AC234F2CE7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9" t="81051" r="50000"/>
          <a:stretch/>
        </p:blipFill>
        <p:spPr>
          <a:xfrm>
            <a:off x="3753852" y="5555912"/>
            <a:ext cx="1155032" cy="108530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35E5C-491F-7748-B89A-CC643D9BEF31}"/>
              </a:ext>
            </a:extLst>
          </p:cNvPr>
          <p:cNvCxnSpPr>
            <a:cxnSpLocks/>
          </p:cNvCxnSpPr>
          <p:nvPr/>
        </p:nvCxnSpPr>
        <p:spPr>
          <a:xfrm>
            <a:off x="229376" y="5751871"/>
            <a:ext cx="128392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56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035C7F-171C-47DA-8A56-C270B7547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5" y="0"/>
            <a:ext cx="5380463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4BF1F2-572A-5846-919C-C370EC5FACEE}"/>
              </a:ext>
            </a:extLst>
          </p:cNvPr>
          <p:cNvCxnSpPr>
            <a:cxnSpLocks/>
          </p:cNvCxnSpPr>
          <p:nvPr/>
        </p:nvCxnSpPr>
        <p:spPr>
          <a:xfrm>
            <a:off x="229376" y="5751871"/>
            <a:ext cx="128392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0BC7222-9143-AC4A-BC57-885854381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348" y="-577517"/>
            <a:ext cx="6737683" cy="8719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4FA79F-68B4-DE48-AEE2-32C49773C06A}"/>
              </a:ext>
            </a:extLst>
          </p:cNvPr>
          <p:cNvSpPr txBox="1"/>
          <p:nvPr/>
        </p:nvSpPr>
        <p:spPr>
          <a:xfrm>
            <a:off x="5677812" y="626691"/>
            <a:ext cx="2999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1025 topographically delineated hydrological response units (HRUs) 0.1-1.0 km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21795-FF54-8647-86DB-BE7AECD1CD17}"/>
              </a:ext>
            </a:extLst>
          </p:cNvPr>
          <p:cNvSpPr txBox="1"/>
          <p:nvPr/>
        </p:nvSpPr>
        <p:spPr>
          <a:xfrm>
            <a:off x="5677811" y="2216597"/>
            <a:ext cx="2999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Soil properties are averaged with these HRUs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1D8C4-A9E6-0042-B5F0-9842D9705915}"/>
              </a:ext>
            </a:extLst>
          </p:cNvPr>
          <p:cNvSpPr txBox="1"/>
          <p:nvPr/>
        </p:nvSpPr>
        <p:spPr>
          <a:xfrm>
            <a:off x="5677810" y="3498727"/>
            <a:ext cx="2999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Model is run at the scale of the HRUs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123BF-97E5-B045-96AB-2F868573FC39}"/>
              </a:ext>
            </a:extLst>
          </p:cNvPr>
          <p:cNvSpPr txBox="1"/>
          <p:nvPr/>
        </p:nvSpPr>
        <p:spPr>
          <a:xfrm>
            <a:off x="4572000" y="6437236"/>
            <a:ext cx="436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Book" panose="02000503020000020003" pitchFamily="2" charset="0"/>
              </a:rPr>
              <a:t>Beganskas</a:t>
            </a:r>
            <a:r>
              <a:rPr lang="en-US" dirty="0">
                <a:latin typeface="Avenir Book" panose="02000503020000020003" pitchFamily="2" charset="0"/>
              </a:rPr>
              <a:t> et al.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9353F-4B38-3C4A-8203-A28C8549C7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9" t="81051" r="50000"/>
          <a:stretch/>
        </p:blipFill>
        <p:spPr>
          <a:xfrm>
            <a:off x="3753852" y="5555912"/>
            <a:ext cx="1155032" cy="1085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BAD443-4EC6-8849-8DE1-69EFEED4E9D4}"/>
              </a:ext>
            </a:extLst>
          </p:cNvPr>
          <p:cNvSpPr txBox="1"/>
          <p:nvPr/>
        </p:nvSpPr>
        <p:spPr>
          <a:xfrm>
            <a:off x="5677810" y="4473080"/>
            <a:ext cx="2999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Assuming storm water collection and infiltration using basins</a:t>
            </a:r>
          </a:p>
        </p:txBody>
      </p:sp>
    </p:spTree>
    <p:extLst>
      <p:ext uri="{BB962C8B-B14F-4D97-AF65-F5344CB8AC3E}">
        <p14:creationId xmlns:p14="http://schemas.microsoft.com/office/powerpoint/2010/main" val="4271614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29F2C-E7F0-A941-8C6F-79B00097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44" y="3373919"/>
            <a:ext cx="3580715" cy="2685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299189-0034-7D48-A44D-85B07A86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4058477"/>
            <a:ext cx="2936521" cy="268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392D5-4721-6244-B461-01C00581B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88" y="1392007"/>
            <a:ext cx="2936521" cy="268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607F1D-B15D-004E-BB37-70E0A05AD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52" y="4125712"/>
            <a:ext cx="2936521" cy="2685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2A31A-B451-5B48-8463-842CCC7A4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66" y="1372941"/>
            <a:ext cx="2936521" cy="268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59C5D-25A6-1541-A08F-067077ADBB4F}"/>
              </a:ext>
            </a:extLst>
          </p:cNvPr>
          <p:cNvSpPr txBox="1"/>
          <p:nvPr/>
        </p:nvSpPr>
        <p:spPr>
          <a:xfrm>
            <a:off x="2589192" y="2904842"/>
            <a:ext cx="78927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N-NO3 ppm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F7AE6-CA43-7C4E-A931-03A79997E369}"/>
              </a:ext>
            </a:extLst>
          </p:cNvPr>
          <p:cNvSpPr txBox="1"/>
          <p:nvPr/>
        </p:nvSpPr>
        <p:spPr>
          <a:xfrm>
            <a:off x="153480" y="3991242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Clay 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E50998-0BF2-2848-A3AC-5BBB8F0F9474}"/>
              </a:ext>
            </a:extLst>
          </p:cNvPr>
          <p:cNvSpPr/>
          <p:nvPr/>
        </p:nvSpPr>
        <p:spPr>
          <a:xfrm>
            <a:off x="562512" y="5894636"/>
            <a:ext cx="435024" cy="773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895444-9E1F-9247-9207-A29746A48E19}"/>
              </a:ext>
            </a:extLst>
          </p:cNvPr>
          <p:cNvSpPr/>
          <p:nvPr/>
        </p:nvSpPr>
        <p:spPr>
          <a:xfrm>
            <a:off x="562512" y="5672498"/>
            <a:ext cx="260448" cy="773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3C03FC-DE01-D246-BE88-4B006C50FE31}"/>
              </a:ext>
            </a:extLst>
          </p:cNvPr>
          <p:cNvSpPr/>
          <p:nvPr/>
        </p:nvSpPr>
        <p:spPr>
          <a:xfrm>
            <a:off x="2469960" y="5571312"/>
            <a:ext cx="558988" cy="86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8DD9C-E34F-1B4F-ACE4-4BFDC4302A1D}"/>
              </a:ext>
            </a:extLst>
          </p:cNvPr>
          <p:cNvSpPr/>
          <p:nvPr/>
        </p:nvSpPr>
        <p:spPr>
          <a:xfrm>
            <a:off x="3028948" y="5602286"/>
            <a:ext cx="229919" cy="86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58AD54-B2D6-5A44-87CC-BA0188AC5E73}"/>
              </a:ext>
            </a:extLst>
          </p:cNvPr>
          <p:cNvSpPr/>
          <p:nvPr/>
        </p:nvSpPr>
        <p:spPr>
          <a:xfrm rot="19613397">
            <a:off x="3112459" y="5616228"/>
            <a:ext cx="229919" cy="26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6DA0A5-DF4C-7D45-AC25-E3004A24168A}"/>
              </a:ext>
            </a:extLst>
          </p:cNvPr>
          <p:cNvSpPr/>
          <p:nvPr/>
        </p:nvSpPr>
        <p:spPr>
          <a:xfrm>
            <a:off x="51756" y="3012564"/>
            <a:ext cx="893135" cy="81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3FCF31-4AD9-F149-8F88-FD486C12B694}"/>
              </a:ext>
            </a:extLst>
          </p:cNvPr>
          <p:cNvSpPr txBox="1"/>
          <p:nvPr/>
        </p:nvSpPr>
        <p:spPr>
          <a:xfrm>
            <a:off x="2663703" y="3994952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Soil Organic Carbon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276AC3-6955-774C-8C25-C604FDC5C775}"/>
              </a:ext>
            </a:extLst>
          </p:cNvPr>
          <p:cNvSpPr txBox="1"/>
          <p:nvPr/>
        </p:nvSpPr>
        <p:spPr>
          <a:xfrm>
            <a:off x="2177174" y="1005148"/>
            <a:ext cx="3137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Initial Nitrate 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424A20-6357-6F4C-98CA-10184C1E7721}"/>
              </a:ext>
            </a:extLst>
          </p:cNvPr>
          <p:cNvSpPr txBox="1"/>
          <p:nvPr/>
        </p:nvSpPr>
        <p:spPr>
          <a:xfrm>
            <a:off x="-43693" y="1169869"/>
            <a:ext cx="31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Soil Residence Time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61B13E-FD6E-094F-A2A1-52E3F9D271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t="73823" r="70490" b="8678"/>
          <a:stretch/>
        </p:blipFill>
        <p:spPr>
          <a:xfrm>
            <a:off x="379689" y="3232580"/>
            <a:ext cx="378469" cy="469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5772BC-46CB-C94A-9A92-FBC4ABB0B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72953" r="65889"/>
          <a:stretch/>
        </p:blipFill>
        <p:spPr>
          <a:xfrm>
            <a:off x="83712" y="5883814"/>
            <a:ext cx="612457" cy="726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A7495C-56A4-2440-A549-4DF64DBFDC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68834" r="71220" b="10989"/>
          <a:stretch/>
        </p:blipFill>
        <p:spPr>
          <a:xfrm>
            <a:off x="2759429" y="5868087"/>
            <a:ext cx="491313" cy="5418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B4C3C22-02FD-2346-ABAE-A9011B8E3AAA}"/>
              </a:ext>
            </a:extLst>
          </p:cNvPr>
          <p:cNvSpPr txBox="1"/>
          <p:nvPr/>
        </p:nvSpPr>
        <p:spPr>
          <a:xfrm>
            <a:off x="-3721" y="5596557"/>
            <a:ext cx="78927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%-volume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3BC7D0-E4C8-D147-B1EB-CF9C842E8B19}"/>
              </a:ext>
            </a:extLst>
          </p:cNvPr>
          <p:cNvSpPr txBox="1"/>
          <p:nvPr/>
        </p:nvSpPr>
        <p:spPr>
          <a:xfrm>
            <a:off x="2526783" y="5659408"/>
            <a:ext cx="78927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%-weight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47F961-5578-DB44-801F-6DD67F7C00BB}"/>
              </a:ext>
            </a:extLst>
          </p:cNvPr>
          <p:cNvSpPr/>
          <p:nvPr/>
        </p:nvSpPr>
        <p:spPr>
          <a:xfrm rot="16200000">
            <a:off x="323832" y="2917874"/>
            <a:ext cx="7460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90E41-2C6F-F84F-903B-B2CE40E2C51B}"/>
              </a:ext>
            </a:extLst>
          </p:cNvPr>
          <p:cNvCxnSpPr>
            <a:cxnSpLocks/>
          </p:cNvCxnSpPr>
          <p:nvPr/>
        </p:nvCxnSpPr>
        <p:spPr>
          <a:xfrm>
            <a:off x="1775961" y="3490479"/>
            <a:ext cx="431984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F0F7228-BD19-B647-B89D-B2B7DB5DC9CF}"/>
              </a:ext>
            </a:extLst>
          </p:cNvPr>
          <p:cNvCxnSpPr>
            <a:cxnSpLocks/>
          </p:cNvCxnSpPr>
          <p:nvPr/>
        </p:nvCxnSpPr>
        <p:spPr>
          <a:xfrm>
            <a:off x="1775961" y="6281592"/>
            <a:ext cx="431984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55B471-2524-594A-B703-74C9F9818175}"/>
              </a:ext>
            </a:extLst>
          </p:cNvPr>
          <p:cNvCxnSpPr>
            <a:cxnSpLocks/>
          </p:cNvCxnSpPr>
          <p:nvPr/>
        </p:nvCxnSpPr>
        <p:spPr>
          <a:xfrm>
            <a:off x="4328422" y="3490479"/>
            <a:ext cx="431984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23E3A2A-E81D-3444-AF06-9191B911EB52}"/>
              </a:ext>
            </a:extLst>
          </p:cNvPr>
          <p:cNvCxnSpPr>
            <a:cxnSpLocks/>
          </p:cNvCxnSpPr>
          <p:nvPr/>
        </p:nvCxnSpPr>
        <p:spPr>
          <a:xfrm>
            <a:off x="4328422" y="6281592"/>
            <a:ext cx="431984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CF8A63-4109-234C-BAE5-A32F0794DA47}"/>
              </a:ext>
            </a:extLst>
          </p:cNvPr>
          <p:cNvSpPr txBox="1"/>
          <p:nvPr/>
        </p:nvSpPr>
        <p:spPr>
          <a:xfrm>
            <a:off x="4260116" y="351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4F13D8-3E51-334B-A11A-B8BF916345CF}"/>
              </a:ext>
            </a:extLst>
          </p:cNvPr>
          <p:cNvSpPr txBox="1"/>
          <p:nvPr/>
        </p:nvSpPr>
        <p:spPr>
          <a:xfrm>
            <a:off x="4260116" y="62852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1D4607-4530-C14E-8E66-35883C14E2C1}"/>
              </a:ext>
            </a:extLst>
          </p:cNvPr>
          <p:cNvSpPr txBox="1"/>
          <p:nvPr/>
        </p:nvSpPr>
        <p:spPr>
          <a:xfrm>
            <a:off x="1730925" y="628497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2DB2AD-4B94-A348-98D4-7094A3D3782F}"/>
              </a:ext>
            </a:extLst>
          </p:cNvPr>
          <p:cNvSpPr txBox="1"/>
          <p:nvPr/>
        </p:nvSpPr>
        <p:spPr>
          <a:xfrm>
            <a:off x="1718531" y="35057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8A3C67-BB91-DF44-BE7E-C591AAFF8DDC}"/>
              </a:ext>
            </a:extLst>
          </p:cNvPr>
          <p:cNvSpPr/>
          <p:nvPr/>
        </p:nvSpPr>
        <p:spPr>
          <a:xfrm rot="19859466">
            <a:off x="886864" y="2899386"/>
            <a:ext cx="7460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3FD5E1-90B1-634F-B958-56CA26932819}"/>
              </a:ext>
            </a:extLst>
          </p:cNvPr>
          <p:cNvSpPr txBox="1"/>
          <p:nvPr/>
        </p:nvSpPr>
        <p:spPr>
          <a:xfrm>
            <a:off x="115912" y="3017845"/>
            <a:ext cx="78927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Hours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C28D81-99F0-DF4D-99B8-1109A8DFEB9B}"/>
              </a:ext>
            </a:extLst>
          </p:cNvPr>
          <p:cNvSpPr txBox="1"/>
          <p:nvPr/>
        </p:nvSpPr>
        <p:spPr>
          <a:xfrm>
            <a:off x="1616633" y="371054"/>
            <a:ext cx="210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PREDICTORS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61772D3-D388-AE44-AEDA-EB3C217CE9CA}"/>
              </a:ext>
            </a:extLst>
          </p:cNvPr>
          <p:cNvCxnSpPr>
            <a:cxnSpLocks/>
          </p:cNvCxnSpPr>
          <p:nvPr/>
        </p:nvCxnSpPr>
        <p:spPr>
          <a:xfrm>
            <a:off x="2136344" y="799709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9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29F2C-E7F0-A941-8C6F-79B00097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44" y="3373919"/>
            <a:ext cx="3580715" cy="2685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299189-0034-7D48-A44D-85B07A86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4058477"/>
            <a:ext cx="2936521" cy="268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392D5-4721-6244-B461-01C00581B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88" y="1392007"/>
            <a:ext cx="2936521" cy="268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607F1D-B15D-004E-BB37-70E0A05AD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52" y="4125712"/>
            <a:ext cx="2936521" cy="2685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2A31A-B451-5B48-8463-842CCC7A4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66" y="1372941"/>
            <a:ext cx="2936521" cy="268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59C5D-25A6-1541-A08F-067077ADBB4F}"/>
              </a:ext>
            </a:extLst>
          </p:cNvPr>
          <p:cNvSpPr txBox="1"/>
          <p:nvPr/>
        </p:nvSpPr>
        <p:spPr>
          <a:xfrm>
            <a:off x="2589192" y="2904842"/>
            <a:ext cx="78927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N-NO3 ppm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F7AE6-CA43-7C4E-A931-03A79997E369}"/>
              </a:ext>
            </a:extLst>
          </p:cNvPr>
          <p:cNvSpPr txBox="1"/>
          <p:nvPr/>
        </p:nvSpPr>
        <p:spPr>
          <a:xfrm>
            <a:off x="153480" y="3991242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Clay 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E50998-0BF2-2848-A3AC-5BBB8F0F9474}"/>
              </a:ext>
            </a:extLst>
          </p:cNvPr>
          <p:cNvSpPr/>
          <p:nvPr/>
        </p:nvSpPr>
        <p:spPr>
          <a:xfrm>
            <a:off x="562512" y="5894636"/>
            <a:ext cx="435024" cy="773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895444-9E1F-9247-9207-A29746A48E19}"/>
              </a:ext>
            </a:extLst>
          </p:cNvPr>
          <p:cNvSpPr/>
          <p:nvPr/>
        </p:nvSpPr>
        <p:spPr>
          <a:xfrm>
            <a:off x="562512" y="5672498"/>
            <a:ext cx="260448" cy="773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3C03FC-DE01-D246-BE88-4B006C50FE31}"/>
              </a:ext>
            </a:extLst>
          </p:cNvPr>
          <p:cNvSpPr/>
          <p:nvPr/>
        </p:nvSpPr>
        <p:spPr>
          <a:xfrm>
            <a:off x="2469960" y="5571312"/>
            <a:ext cx="558988" cy="86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8DD9C-E34F-1B4F-ACE4-4BFDC4302A1D}"/>
              </a:ext>
            </a:extLst>
          </p:cNvPr>
          <p:cNvSpPr/>
          <p:nvPr/>
        </p:nvSpPr>
        <p:spPr>
          <a:xfrm>
            <a:off x="3028948" y="5602286"/>
            <a:ext cx="229919" cy="86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58AD54-B2D6-5A44-87CC-BA0188AC5E73}"/>
              </a:ext>
            </a:extLst>
          </p:cNvPr>
          <p:cNvSpPr/>
          <p:nvPr/>
        </p:nvSpPr>
        <p:spPr>
          <a:xfrm rot="19613397">
            <a:off x="3112459" y="5616228"/>
            <a:ext cx="229919" cy="26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6DA0A5-DF4C-7D45-AC25-E3004A24168A}"/>
              </a:ext>
            </a:extLst>
          </p:cNvPr>
          <p:cNvSpPr/>
          <p:nvPr/>
        </p:nvSpPr>
        <p:spPr>
          <a:xfrm>
            <a:off x="51756" y="3012564"/>
            <a:ext cx="893135" cy="81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3FCF31-4AD9-F149-8F88-FD486C12B694}"/>
              </a:ext>
            </a:extLst>
          </p:cNvPr>
          <p:cNvSpPr txBox="1"/>
          <p:nvPr/>
        </p:nvSpPr>
        <p:spPr>
          <a:xfrm>
            <a:off x="2663703" y="3994952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Soil Organic Carbon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276AC3-6955-774C-8C25-C604FDC5C775}"/>
              </a:ext>
            </a:extLst>
          </p:cNvPr>
          <p:cNvSpPr txBox="1"/>
          <p:nvPr/>
        </p:nvSpPr>
        <p:spPr>
          <a:xfrm>
            <a:off x="2177174" y="1005148"/>
            <a:ext cx="3137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Initial Nitrate 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Concentration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424A20-6357-6F4C-98CA-10184C1E7721}"/>
              </a:ext>
            </a:extLst>
          </p:cNvPr>
          <p:cNvSpPr txBox="1"/>
          <p:nvPr/>
        </p:nvSpPr>
        <p:spPr>
          <a:xfrm>
            <a:off x="-43693" y="1169869"/>
            <a:ext cx="31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Soil Residence Time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61B13E-FD6E-094F-A2A1-52E3F9D271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t="73823" r="70490" b="8678"/>
          <a:stretch/>
        </p:blipFill>
        <p:spPr>
          <a:xfrm>
            <a:off x="379689" y="3232580"/>
            <a:ext cx="378469" cy="469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5772BC-46CB-C94A-9A92-FBC4ABB0B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72953" r="65889"/>
          <a:stretch/>
        </p:blipFill>
        <p:spPr>
          <a:xfrm>
            <a:off x="83712" y="5883814"/>
            <a:ext cx="612457" cy="726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A7495C-56A4-2440-A549-4DF64DBFDC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68834" r="71220" b="10989"/>
          <a:stretch/>
        </p:blipFill>
        <p:spPr>
          <a:xfrm>
            <a:off x="2759429" y="5868087"/>
            <a:ext cx="491313" cy="5418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B4C3C22-02FD-2346-ABAE-A9011B8E3AAA}"/>
              </a:ext>
            </a:extLst>
          </p:cNvPr>
          <p:cNvSpPr txBox="1"/>
          <p:nvPr/>
        </p:nvSpPr>
        <p:spPr>
          <a:xfrm>
            <a:off x="-3721" y="5596557"/>
            <a:ext cx="78927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%-volume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3BC7D0-E4C8-D147-B1EB-CF9C842E8B19}"/>
              </a:ext>
            </a:extLst>
          </p:cNvPr>
          <p:cNvSpPr txBox="1"/>
          <p:nvPr/>
        </p:nvSpPr>
        <p:spPr>
          <a:xfrm>
            <a:off x="2526783" y="5659408"/>
            <a:ext cx="78927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%-weight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47F961-5578-DB44-801F-6DD67F7C00BB}"/>
              </a:ext>
            </a:extLst>
          </p:cNvPr>
          <p:cNvSpPr/>
          <p:nvPr/>
        </p:nvSpPr>
        <p:spPr>
          <a:xfrm rot="16200000">
            <a:off x="323832" y="2917874"/>
            <a:ext cx="7460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C49745-C0A0-DF4F-8FCA-732C7DD02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27" y="887449"/>
            <a:ext cx="5103691" cy="66047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0464E7E-6B6E-2F4C-A1B1-AE3950F51549}"/>
              </a:ext>
            </a:extLst>
          </p:cNvPr>
          <p:cNvSpPr txBox="1"/>
          <p:nvPr/>
        </p:nvSpPr>
        <p:spPr>
          <a:xfrm>
            <a:off x="5590591" y="1161188"/>
            <a:ext cx="313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Amount of nitrate removed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42C626-8DE8-6546-A85D-31526BE9AD37}"/>
              </a:ext>
            </a:extLst>
          </p:cNvPr>
          <p:cNvCxnSpPr>
            <a:cxnSpLocks/>
          </p:cNvCxnSpPr>
          <p:nvPr/>
        </p:nvCxnSpPr>
        <p:spPr>
          <a:xfrm>
            <a:off x="7996580" y="5738841"/>
            <a:ext cx="923566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D90E41-2C6F-F84F-903B-B2CE40E2C51B}"/>
              </a:ext>
            </a:extLst>
          </p:cNvPr>
          <p:cNvCxnSpPr>
            <a:cxnSpLocks/>
          </p:cNvCxnSpPr>
          <p:nvPr/>
        </p:nvCxnSpPr>
        <p:spPr>
          <a:xfrm>
            <a:off x="1775961" y="3490479"/>
            <a:ext cx="431984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F0F7228-BD19-B647-B89D-B2B7DB5DC9CF}"/>
              </a:ext>
            </a:extLst>
          </p:cNvPr>
          <p:cNvCxnSpPr>
            <a:cxnSpLocks/>
          </p:cNvCxnSpPr>
          <p:nvPr/>
        </p:nvCxnSpPr>
        <p:spPr>
          <a:xfrm>
            <a:off x="1775961" y="6281592"/>
            <a:ext cx="431984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55B471-2524-594A-B703-74C9F9818175}"/>
              </a:ext>
            </a:extLst>
          </p:cNvPr>
          <p:cNvCxnSpPr>
            <a:cxnSpLocks/>
          </p:cNvCxnSpPr>
          <p:nvPr/>
        </p:nvCxnSpPr>
        <p:spPr>
          <a:xfrm>
            <a:off x="4328422" y="3490479"/>
            <a:ext cx="431984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23E3A2A-E81D-3444-AF06-9191B911EB52}"/>
              </a:ext>
            </a:extLst>
          </p:cNvPr>
          <p:cNvCxnSpPr>
            <a:cxnSpLocks/>
          </p:cNvCxnSpPr>
          <p:nvPr/>
        </p:nvCxnSpPr>
        <p:spPr>
          <a:xfrm>
            <a:off x="4328422" y="6281592"/>
            <a:ext cx="431984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CCF8A63-4109-234C-BAE5-A32F0794DA47}"/>
              </a:ext>
            </a:extLst>
          </p:cNvPr>
          <p:cNvSpPr txBox="1"/>
          <p:nvPr/>
        </p:nvSpPr>
        <p:spPr>
          <a:xfrm>
            <a:off x="4260116" y="351455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4F13D8-3E51-334B-A11A-B8BF916345CF}"/>
              </a:ext>
            </a:extLst>
          </p:cNvPr>
          <p:cNvSpPr txBox="1"/>
          <p:nvPr/>
        </p:nvSpPr>
        <p:spPr>
          <a:xfrm>
            <a:off x="4260116" y="628520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1D4607-4530-C14E-8E66-35883C14E2C1}"/>
              </a:ext>
            </a:extLst>
          </p:cNvPr>
          <p:cNvSpPr txBox="1"/>
          <p:nvPr/>
        </p:nvSpPr>
        <p:spPr>
          <a:xfrm>
            <a:off x="1730925" y="6284970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2DB2AD-4B94-A348-98D4-7094A3D3782F}"/>
              </a:ext>
            </a:extLst>
          </p:cNvPr>
          <p:cNvSpPr txBox="1"/>
          <p:nvPr/>
        </p:nvSpPr>
        <p:spPr>
          <a:xfrm>
            <a:off x="1718531" y="350571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869E6D-BA49-FB46-8097-29B93A2FC785}"/>
              </a:ext>
            </a:extLst>
          </p:cNvPr>
          <p:cNvSpPr txBox="1"/>
          <p:nvPr/>
        </p:nvSpPr>
        <p:spPr>
          <a:xfrm>
            <a:off x="8060243" y="5762362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8A3C67-BB91-DF44-BE7E-C591AAFF8DDC}"/>
              </a:ext>
            </a:extLst>
          </p:cNvPr>
          <p:cNvSpPr/>
          <p:nvPr/>
        </p:nvSpPr>
        <p:spPr>
          <a:xfrm rot="19859466">
            <a:off x="886864" y="2899386"/>
            <a:ext cx="7460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3FD5E1-90B1-634F-B958-56CA26932819}"/>
              </a:ext>
            </a:extLst>
          </p:cNvPr>
          <p:cNvSpPr txBox="1"/>
          <p:nvPr/>
        </p:nvSpPr>
        <p:spPr>
          <a:xfrm>
            <a:off x="115912" y="3017845"/>
            <a:ext cx="78927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Hours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95D5B8-CDA2-704D-A69A-BDAB2024DA5B}"/>
              </a:ext>
            </a:extLst>
          </p:cNvPr>
          <p:cNvSpPr txBox="1"/>
          <p:nvPr/>
        </p:nvSpPr>
        <p:spPr>
          <a:xfrm>
            <a:off x="5750154" y="371054"/>
            <a:ext cx="25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RESPONSE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25C72F5-E8C1-F942-9569-E425516B962C}"/>
              </a:ext>
            </a:extLst>
          </p:cNvPr>
          <p:cNvCxnSpPr>
            <a:cxnSpLocks/>
          </p:cNvCxnSpPr>
          <p:nvPr/>
        </p:nvCxnSpPr>
        <p:spPr>
          <a:xfrm>
            <a:off x="6432093" y="799709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FB0C898-3B65-1648-A664-FF5349B12EAB}"/>
              </a:ext>
            </a:extLst>
          </p:cNvPr>
          <p:cNvSpPr txBox="1"/>
          <p:nvPr/>
        </p:nvSpPr>
        <p:spPr>
          <a:xfrm>
            <a:off x="1616633" y="371054"/>
            <a:ext cx="210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PREDICTORS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CB60D99-46B2-F64B-BA46-BB44390669EF}"/>
              </a:ext>
            </a:extLst>
          </p:cNvPr>
          <p:cNvCxnSpPr>
            <a:cxnSpLocks/>
          </p:cNvCxnSpPr>
          <p:nvPr/>
        </p:nvCxnSpPr>
        <p:spPr>
          <a:xfrm>
            <a:off x="2136344" y="799709"/>
            <a:ext cx="10694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DCF4C6D-B3BC-2649-B7A1-EBF3AF45A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r="313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68B38-C95A-054E-8B3A-72B08CD7216A}"/>
              </a:ext>
            </a:extLst>
          </p:cNvPr>
          <p:cNvSpPr txBox="1"/>
          <p:nvPr/>
        </p:nvSpPr>
        <p:spPr>
          <a:xfrm>
            <a:off x="1143000" y="1122362"/>
            <a:ext cx="6858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Avenir Book" panose="02000503020000020003" pitchFamily="2" charset="0"/>
                <a:ea typeface="+mj-ea"/>
                <a:cs typeface="+mj-cs"/>
              </a:rPr>
              <a:t>How does artificial recharge affect groundwater quality?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64270-B111-5E49-8D4F-C19088C432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7"/>
          <a:stretch/>
        </p:blipFill>
        <p:spPr>
          <a:xfrm>
            <a:off x="7795683" y="6006571"/>
            <a:ext cx="1348317" cy="4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7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64155-1844-7B45-9B1D-D7718CE6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3" b="27518"/>
          <a:stretch/>
        </p:blipFill>
        <p:spPr>
          <a:xfrm>
            <a:off x="2650958" y="86051"/>
            <a:ext cx="5887453" cy="67719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27A4F9-E0F4-1B47-BBF8-2B4F3E4BFEF5}"/>
              </a:ext>
            </a:extLst>
          </p:cNvPr>
          <p:cNvCxnSpPr>
            <a:cxnSpLocks/>
          </p:cNvCxnSpPr>
          <p:nvPr/>
        </p:nvCxnSpPr>
        <p:spPr>
          <a:xfrm>
            <a:off x="6392369" y="5769047"/>
            <a:ext cx="1222627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8301E6-CB7B-7A4C-B1B7-2A883E4AD9DD}"/>
              </a:ext>
            </a:extLst>
          </p:cNvPr>
          <p:cNvSpPr txBox="1"/>
          <p:nvPr/>
        </p:nvSpPr>
        <p:spPr>
          <a:xfrm>
            <a:off x="6631625" y="5780293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10 km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5CFCA7-E328-CF4F-9F25-74C7BBF596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9" t="81051" r="50000"/>
          <a:stretch/>
        </p:blipFill>
        <p:spPr>
          <a:xfrm>
            <a:off x="3033744" y="5406915"/>
            <a:ext cx="1155032" cy="10853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A548E9-423D-824E-9950-F4D0E0E32DEA}"/>
              </a:ext>
            </a:extLst>
          </p:cNvPr>
          <p:cNvSpPr txBox="1"/>
          <p:nvPr/>
        </p:nvSpPr>
        <p:spPr>
          <a:xfrm>
            <a:off x="6456358" y="885752"/>
            <a:ext cx="2487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172 hypothetical storm water collection and infiltration projects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E2EC5-5FBF-1A46-8A6E-D174CCE3EFA6}"/>
              </a:ext>
            </a:extLst>
          </p:cNvPr>
          <p:cNvSpPr txBox="1"/>
          <p:nvPr/>
        </p:nvSpPr>
        <p:spPr>
          <a:xfrm>
            <a:off x="385758" y="3049660"/>
            <a:ext cx="2487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What effect will these projects have on groundwater quality?</a:t>
            </a:r>
          </a:p>
        </p:txBody>
      </p:sp>
    </p:spTree>
    <p:extLst>
      <p:ext uri="{BB962C8B-B14F-4D97-AF65-F5344CB8AC3E}">
        <p14:creationId xmlns:p14="http://schemas.microsoft.com/office/powerpoint/2010/main" val="2978010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DF7411-C6D4-7845-8E34-9813D8122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0" r="42764"/>
          <a:stretch/>
        </p:blipFill>
        <p:spPr>
          <a:xfrm>
            <a:off x="553748" y="39470"/>
            <a:ext cx="3354573" cy="3001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3E6419-53EB-BA4E-ACF1-37BF2CD64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61" y="304800"/>
            <a:ext cx="7771542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6BA817-7F1E-124D-94AA-9310A6634F8B}"/>
              </a:ext>
            </a:extLst>
          </p:cNvPr>
          <p:cNvSpPr txBox="1"/>
          <p:nvPr/>
        </p:nvSpPr>
        <p:spPr>
          <a:xfrm>
            <a:off x="0" y="2974396"/>
            <a:ext cx="248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Drainage areas range from 50-500 acres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B028A1-2F61-204D-B95E-A01CA10D071B}"/>
              </a:ext>
            </a:extLst>
          </p:cNvPr>
          <p:cNvCxnSpPr>
            <a:cxnSpLocks/>
          </p:cNvCxnSpPr>
          <p:nvPr/>
        </p:nvCxnSpPr>
        <p:spPr>
          <a:xfrm>
            <a:off x="7510181" y="4384749"/>
            <a:ext cx="913749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4097E3-F19E-984E-B893-997DDE21291A}"/>
              </a:ext>
            </a:extLst>
          </p:cNvPr>
          <p:cNvSpPr txBox="1"/>
          <p:nvPr/>
        </p:nvSpPr>
        <p:spPr>
          <a:xfrm>
            <a:off x="7594998" y="4441415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E72F1-C8E3-6841-9930-AF607B5B5EB8}"/>
              </a:ext>
            </a:extLst>
          </p:cNvPr>
          <p:cNvSpPr txBox="1"/>
          <p:nvPr/>
        </p:nvSpPr>
        <p:spPr>
          <a:xfrm>
            <a:off x="6025449" y="5648219"/>
            <a:ext cx="2487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Located in areas of moderate to high suitability</a:t>
            </a:r>
          </a:p>
        </p:txBody>
      </p:sp>
    </p:spTree>
    <p:extLst>
      <p:ext uri="{BB962C8B-B14F-4D97-AF65-F5344CB8AC3E}">
        <p14:creationId xmlns:p14="http://schemas.microsoft.com/office/powerpoint/2010/main" val="233874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1462E-BC1B-E144-8724-555F7B65C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26" y="-107817"/>
            <a:ext cx="6254538" cy="8094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5285E-571F-804B-94B8-0A41E1F9256F}"/>
              </a:ext>
            </a:extLst>
          </p:cNvPr>
          <p:cNvSpPr txBox="1"/>
          <p:nvPr/>
        </p:nvSpPr>
        <p:spPr>
          <a:xfrm>
            <a:off x="3427461" y="4436795"/>
            <a:ext cx="200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N-NO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 (mg/L)*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B05D7-89E6-374F-B456-878EE676CFCD}"/>
              </a:ext>
            </a:extLst>
          </p:cNvPr>
          <p:cNvSpPr txBox="1"/>
          <p:nvPr/>
        </p:nvSpPr>
        <p:spPr>
          <a:xfrm>
            <a:off x="2052250" y="273946"/>
            <a:ext cx="503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Average Groundwater Nitrate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E01F3B-EAF3-3642-BD6C-352285539B30}"/>
              </a:ext>
            </a:extLst>
          </p:cNvPr>
          <p:cNvSpPr/>
          <p:nvPr/>
        </p:nvSpPr>
        <p:spPr>
          <a:xfrm>
            <a:off x="3792623" y="4834614"/>
            <a:ext cx="173681" cy="173681"/>
          </a:xfrm>
          <a:prstGeom prst="rect">
            <a:avLst/>
          </a:prstGeom>
          <a:solidFill>
            <a:srgbClr val="DBF1B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A8B93-C42A-E04C-8378-06085770B61D}"/>
              </a:ext>
            </a:extLst>
          </p:cNvPr>
          <p:cNvSpPr/>
          <p:nvPr/>
        </p:nvSpPr>
        <p:spPr>
          <a:xfrm>
            <a:off x="3792623" y="5164413"/>
            <a:ext cx="173681" cy="173681"/>
          </a:xfrm>
          <a:prstGeom prst="rect">
            <a:avLst/>
          </a:prstGeom>
          <a:solidFill>
            <a:srgbClr val="B4C58B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E8B7D6-E8BF-B94C-A6B3-F598207A90FC}"/>
              </a:ext>
            </a:extLst>
          </p:cNvPr>
          <p:cNvSpPr/>
          <p:nvPr/>
        </p:nvSpPr>
        <p:spPr>
          <a:xfrm>
            <a:off x="3792623" y="5494212"/>
            <a:ext cx="173681" cy="173681"/>
          </a:xfrm>
          <a:prstGeom prst="rect">
            <a:avLst/>
          </a:prstGeom>
          <a:solidFill>
            <a:srgbClr val="8E9C6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E6AC12-8876-B649-A8FD-231DA20DAB5A}"/>
              </a:ext>
            </a:extLst>
          </p:cNvPr>
          <p:cNvSpPr/>
          <p:nvPr/>
        </p:nvSpPr>
        <p:spPr>
          <a:xfrm>
            <a:off x="3792623" y="5824010"/>
            <a:ext cx="173681" cy="173681"/>
          </a:xfrm>
          <a:prstGeom prst="rect">
            <a:avLst/>
          </a:prstGeom>
          <a:solidFill>
            <a:srgbClr val="707A4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BC0C97-4EED-5E41-A4CC-7F7F7F17DE66}"/>
              </a:ext>
            </a:extLst>
          </p:cNvPr>
          <p:cNvSpPr txBox="1"/>
          <p:nvPr/>
        </p:nvSpPr>
        <p:spPr>
          <a:xfrm>
            <a:off x="3991446" y="4752177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&lt; 2.5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6BCA3-E56B-5E47-B023-E893022A7F63}"/>
              </a:ext>
            </a:extLst>
          </p:cNvPr>
          <p:cNvSpPr txBox="1"/>
          <p:nvPr/>
        </p:nvSpPr>
        <p:spPr>
          <a:xfrm>
            <a:off x="3991446" y="5098563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2.5 - 10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8B813-19C1-8D4B-97D2-9D037E907B2E}"/>
              </a:ext>
            </a:extLst>
          </p:cNvPr>
          <p:cNvSpPr txBox="1"/>
          <p:nvPr/>
        </p:nvSpPr>
        <p:spPr>
          <a:xfrm>
            <a:off x="3991446" y="5443191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10 - 25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DA490-2AA7-6942-9DC5-960006D8FC84}"/>
              </a:ext>
            </a:extLst>
          </p:cNvPr>
          <p:cNvSpPr txBox="1"/>
          <p:nvPr/>
        </p:nvSpPr>
        <p:spPr>
          <a:xfrm>
            <a:off x="3991446" y="5768579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&gt; 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35408-776E-2B43-96BD-94CF48E011C8}"/>
              </a:ext>
            </a:extLst>
          </p:cNvPr>
          <p:cNvSpPr txBox="1"/>
          <p:nvPr/>
        </p:nvSpPr>
        <p:spPr>
          <a:xfrm>
            <a:off x="6082" y="6412480"/>
            <a:ext cx="4915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* EPA maximum contaminant level is 10 mg-N/L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27FC03-F7BF-8A4A-9BA2-24F23D56D73C}"/>
              </a:ext>
            </a:extLst>
          </p:cNvPr>
          <p:cNvCxnSpPr>
            <a:cxnSpLocks/>
          </p:cNvCxnSpPr>
          <p:nvPr/>
        </p:nvCxnSpPr>
        <p:spPr>
          <a:xfrm flipV="1">
            <a:off x="7363046" y="5910848"/>
            <a:ext cx="1103915" cy="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A8AF9A-B450-0641-BBA8-228F05807628}"/>
              </a:ext>
            </a:extLst>
          </p:cNvPr>
          <p:cNvCxnSpPr/>
          <p:nvPr/>
        </p:nvCxnSpPr>
        <p:spPr>
          <a:xfrm>
            <a:off x="1946304" y="965131"/>
            <a:ext cx="48656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4B1EB6-09AA-674A-8B8D-00353B7A4315}"/>
              </a:ext>
            </a:extLst>
          </p:cNvPr>
          <p:cNvSpPr txBox="1"/>
          <p:nvPr/>
        </p:nvSpPr>
        <p:spPr>
          <a:xfrm>
            <a:off x="7533407" y="5997691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10970-FB8D-C545-A81D-17BE893E12A7}"/>
              </a:ext>
            </a:extLst>
          </p:cNvPr>
          <p:cNvSpPr txBox="1"/>
          <p:nvPr/>
        </p:nvSpPr>
        <p:spPr>
          <a:xfrm>
            <a:off x="459651" y="2201351"/>
            <a:ext cx="2487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Groundwater has elevated nitrate concentration in some areas</a:t>
            </a:r>
          </a:p>
        </p:txBody>
      </p:sp>
    </p:spTree>
    <p:extLst>
      <p:ext uri="{BB962C8B-B14F-4D97-AF65-F5344CB8AC3E}">
        <p14:creationId xmlns:p14="http://schemas.microsoft.com/office/powerpoint/2010/main" val="207947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3954E82-B05F-B941-8A97-AE177D22DE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-109728"/>
            <a:ext cx="6368170" cy="82411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CD4C6A-FFBE-7A4B-B010-00C6543BDF48}"/>
              </a:ext>
            </a:extLst>
          </p:cNvPr>
          <p:cNvSpPr txBox="1"/>
          <p:nvPr/>
        </p:nvSpPr>
        <p:spPr>
          <a:xfrm>
            <a:off x="0" y="313114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How does artificial recharge affect groundwater quality?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534350-65DB-7E4A-97FE-D7C5883BFE87}"/>
              </a:ext>
            </a:extLst>
          </p:cNvPr>
          <p:cNvCxnSpPr>
            <a:cxnSpLocks/>
          </p:cNvCxnSpPr>
          <p:nvPr/>
        </p:nvCxnSpPr>
        <p:spPr>
          <a:xfrm flipV="1">
            <a:off x="7426546" y="5910848"/>
            <a:ext cx="1103915" cy="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8C9B35-A47D-4F4C-915F-928150151680}"/>
              </a:ext>
            </a:extLst>
          </p:cNvPr>
          <p:cNvCxnSpPr/>
          <p:nvPr/>
        </p:nvCxnSpPr>
        <p:spPr>
          <a:xfrm>
            <a:off x="2139174" y="949652"/>
            <a:ext cx="48656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404F4-795E-1146-9707-B31245108249}"/>
              </a:ext>
            </a:extLst>
          </p:cNvPr>
          <p:cNvSpPr/>
          <p:nvPr/>
        </p:nvSpPr>
        <p:spPr>
          <a:xfrm>
            <a:off x="1460500" y="4508502"/>
            <a:ext cx="152399" cy="152399"/>
          </a:xfrm>
          <a:prstGeom prst="rect">
            <a:avLst/>
          </a:prstGeom>
          <a:solidFill>
            <a:srgbClr val="4C8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103884-4501-4B42-9967-6EF8DC8DE97E}"/>
              </a:ext>
            </a:extLst>
          </p:cNvPr>
          <p:cNvSpPr/>
          <p:nvPr/>
        </p:nvSpPr>
        <p:spPr>
          <a:xfrm>
            <a:off x="1460500" y="4889503"/>
            <a:ext cx="152399" cy="152399"/>
          </a:xfrm>
          <a:prstGeom prst="rect">
            <a:avLst/>
          </a:prstGeom>
          <a:solidFill>
            <a:srgbClr val="74C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E57C8B-A0F0-0B45-B7EF-56F8F0CF3012}"/>
              </a:ext>
            </a:extLst>
          </p:cNvPr>
          <p:cNvSpPr/>
          <p:nvPr/>
        </p:nvSpPr>
        <p:spPr>
          <a:xfrm>
            <a:off x="1460500" y="5270504"/>
            <a:ext cx="152399" cy="152399"/>
          </a:xfrm>
          <a:prstGeom prst="rect">
            <a:avLst/>
          </a:prstGeom>
          <a:solidFill>
            <a:srgbClr val="EF4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231A6C-A654-BF42-8640-DC38712803E3}"/>
              </a:ext>
            </a:extLst>
          </p:cNvPr>
          <p:cNvSpPr txBox="1"/>
          <p:nvPr/>
        </p:nvSpPr>
        <p:spPr>
          <a:xfrm>
            <a:off x="7606446" y="6010391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FED06E-D6CA-8045-B4FA-232E7433125F}"/>
              </a:ext>
            </a:extLst>
          </p:cNvPr>
          <p:cNvSpPr txBox="1"/>
          <p:nvPr/>
        </p:nvSpPr>
        <p:spPr>
          <a:xfrm>
            <a:off x="1612899" y="4415424"/>
            <a:ext cx="2039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Better      (&gt; 5 mg/L)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9FE1F8-613D-AB4D-9BF5-08C3AA66BC92}"/>
              </a:ext>
            </a:extLst>
          </p:cNvPr>
          <p:cNvSpPr txBox="1"/>
          <p:nvPr/>
        </p:nvSpPr>
        <p:spPr>
          <a:xfrm>
            <a:off x="1620151" y="4760502"/>
            <a:ext cx="20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Marginal (</a:t>
            </a:r>
            <a:r>
              <a:rPr lang="en-US" dirty="0"/>
              <a:t>±</a:t>
            </a:r>
            <a:r>
              <a:rPr lang="en-US" sz="1600" dirty="0"/>
              <a:t> </a:t>
            </a:r>
            <a:r>
              <a:rPr lang="en-US" sz="1600" dirty="0">
                <a:latin typeface="Avenir Book" panose="02000503020000020003" pitchFamily="2" charset="0"/>
              </a:rPr>
              <a:t>5 mg/L)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B58822-DA45-1941-95EE-50BC43E55E10}"/>
              </a:ext>
            </a:extLst>
          </p:cNvPr>
          <p:cNvSpPr txBox="1"/>
          <p:nvPr/>
        </p:nvSpPr>
        <p:spPr>
          <a:xfrm>
            <a:off x="1612899" y="5190126"/>
            <a:ext cx="20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Worse     (&gt; 5 mg/L)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ABC491-4A06-9842-9A53-7BAD7E5A8860}"/>
              </a:ext>
            </a:extLst>
          </p:cNvPr>
          <p:cNvCxnSpPr>
            <a:cxnSpLocks/>
          </p:cNvCxnSpPr>
          <p:nvPr/>
        </p:nvCxnSpPr>
        <p:spPr>
          <a:xfrm>
            <a:off x="1841500" y="4231906"/>
            <a:ext cx="972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56AE295-7125-694C-A01A-4CA3D39CEFA0}"/>
              </a:ext>
            </a:extLst>
          </p:cNvPr>
          <p:cNvSpPr txBox="1"/>
          <p:nvPr/>
        </p:nvSpPr>
        <p:spPr>
          <a:xfrm>
            <a:off x="0" y="1944886"/>
            <a:ext cx="160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Initial 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  –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901287-56F2-834C-843C-DC08EFAC6E0F}"/>
              </a:ext>
            </a:extLst>
          </p:cNvPr>
          <p:cNvSpPr txBox="1"/>
          <p:nvPr/>
        </p:nvSpPr>
        <p:spPr>
          <a:xfrm>
            <a:off x="1405948" y="1820273"/>
            <a:ext cx="191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Amount 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  <a:r>
              <a:rPr lang="en-US" dirty="0">
                <a:latin typeface="Avenir Book" panose="02000503020000020003" pitchFamily="2" charset="0"/>
              </a:rPr>
              <a:t> Removed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636FB6-AC9E-9E49-BD3F-9A2CC3A38E85}"/>
              </a:ext>
            </a:extLst>
          </p:cNvPr>
          <p:cNvSpPr txBox="1"/>
          <p:nvPr/>
        </p:nvSpPr>
        <p:spPr>
          <a:xfrm>
            <a:off x="3044312" y="1958773"/>
            <a:ext cx="213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=   Recharge 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8B294C-88A1-8F48-A4E7-A0C89EFCA5F7}"/>
              </a:ext>
            </a:extLst>
          </p:cNvPr>
          <p:cNvSpPr txBox="1"/>
          <p:nvPr/>
        </p:nvSpPr>
        <p:spPr>
          <a:xfrm>
            <a:off x="1263554" y="3414833"/>
            <a:ext cx="219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Compared to Groundwater NO</a:t>
            </a:r>
            <a:r>
              <a:rPr lang="en-US" baseline="-25000" dirty="0"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9963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3954E82-B05F-B941-8A97-AE177D22DE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-109728"/>
            <a:ext cx="6368170" cy="8241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B05D7-89E6-374F-B456-878EE676CFCD}"/>
              </a:ext>
            </a:extLst>
          </p:cNvPr>
          <p:cNvSpPr txBox="1"/>
          <p:nvPr/>
        </p:nvSpPr>
        <p:spPr>
          <a:xfrm>
            <a:off x="834189" y="313114"/>
            <a:ext cx="7764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Book" panose="02000503020000020003" pitchFamily="2" charset="0"/>
              </a:rPr>
              <a:t>Incorporating water quality in MAR suitability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24447-56AC-F54A-985D-8EC89ECF9341}"/>
              </a:ext>
            </a:extLst>
          </p:cNvPr>
          <p:cNvSpPr txBox="1"/>
          <p:nvPr/>
        </p:nvSpPr>
        <p:spPr>
          <a:xfrm>
            <a:off x="701406" y="1535346"/>
            <a:ext cx="45323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Incorporated data from multiple scales and experimental setups to develop a model of biogeochemical processing during infiltration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34BB5-7C2B-6949-8DA5-CFE0B24B2134}"/>
              </a:ext>
            </a:extLst>
          </p:cNvPr>
          <p:cNvSpPr txBox="1"/>
          <p:nvPr/>
        </p:nvSpPr>
        <p:spPr>
          <a:xfrm>
            <a:off x="184240" y="3428999"/>
            <a:ext cx="4532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Used the model to make quantitative predictions about the impact of recharge on groundwater quality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936234-A3BE-F742-A3C3-C28C02AC6A9C}"/>
              </a:ext>
            </a:extLst>
          </p:cNvPr>
          <p:cNvCxnSpPr/>
          <p:nvPr/>
        </p:nvCxnSpPr>
        <p:spPr>
          <a:xfrm>
            <a:off x="1946304" y="965131"/>
            <a:ext cx="48656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3435AE-5CF9-C949-B25D-C8792A7958B7}"/>
              </a:ext>
            </a:extLst>
          </p:cNvPr>
          <p:cNvCxnSpPr>
            <a:cxnSpLocks/>
          </p:cNvCxnSpPr>
          <p:nvPr/>
        </p:nvCxnSpPr>
        <p:spPr>
          <a:xfrm flipV="1">
            <a:off x="7426546" y="5910848"/>
            <a:ext cx="1103915" cy="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537B02-9D74-0940-8FE8-4E64B2322D42}"/>
              </a:ext>
            </a:extLst>
          </p:cNvPr>
          <p:cNvSpPr txBox="1"/>
          <p:nvPr/>
        </p:nvSpPr>
        <p:spPr>
          <a:xfrm>
            <a:off x="7606446" y="6010391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26870-BD14-F844-919D-D592209E1DF0}"/>
              </a:ext>
            </a:extLst>
          </p:cNvPr>
          <p:cNvSpPr txBox="1"/>
          <p:nvPr/>
        </p:nvSpPr>
        <p:spPr>
          <a:xfrm>
            <a:off x="834189" y="5014876"/>
            <a:ext cx="4532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Developed a framework for assessing the spatial variability of impact of recharge on water quality</a:t>
            </a:r>
          </a:p>
        </p:txBody>
      </p:sp>
    </p:spTree>
    <p:extLst>
      <p:ext uri="{BB962C8B-B14F-4D97-AF65-F5344CB8AC3E}">
        <p14:creationId xmlns:p14="http://schemas.microsoft.com/office/powerpoint/2010/main" val="394469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AAE3F88-6A4B-7040-BF3F-50D251157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54" y="4875109"/>
            <a:ext cx="2773539" cy="515621"/>
          </a:xfrm>
          <a:prstGeom prst="rect">
            <a:avLst/>
          </a:prstGeom>
        </p:spPr>
      </p:pic>
      <p:pic>
        <p:nvPicPr>
          <p:cNvPr id="5" name="Picture 4" descr="C:\Users\ggorski\Google Drive\UCSC Google Drive\Gorski\00_AcademicProgress\Quals\20_Presentation\Intro\171505_Cooley_Rain2.JPG">
            <a:extLst>
              <a:ext uri="{FF2B5EF4-FFF2-40B4-BE49-F238E27FC236}">
                <a16:creationId xmlns:a16="http://schemas.microsoft.com/office/drawing/2014/main" id="{A9F6B116-2641-864C-9974-C2F88BB90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 r="14226"/>
          <a:stretch/>
        </p:blipFill>
        <p:spPr bwMode="auto">
          <a:xfrm>
            <a:off x="4223862" y="-19692"/>
            <a:ext cx="4920138" cy="361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9B494-C659-F54F-96E1-B737EA7D1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75" y="1366572"/>
            <a:ext cx="5103691" cy="66047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53142-DFD2-3E4D-9C81-B8C81E77CFBB}"/>
              </a:ext>
            </a:extLst>
          </p:cNvPr>
          <p:cNvCxnSpPr>
            <a:cxnSpLocks/>
          </p:cNvCxnSpPr>
          <p:nvPr/>
        </p:nvCxnSpPr>
        <p:spPr>
          <a:xfrm>
            <a:off x="2972066" y="6112472"/>
            <a:ext cx="923566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C4431-F281-2F4F-9AFD-7BB2C42D65E1}"/>
              </a:ext>
            </a:extLst>
          </p:cNvPr>
          <p:cNvSpPr txBox="1"/>
          <p:nvPr/>
        </p:nvSpPr>
        <p:spPr>
          <a:xfrm>
            <a:off x="3035729" y="6135993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D034EF-5EAB-D147-948F-3781FA8522AA}"/>
              </a:ext>
            </a:extLst>
          </p:cNvPr>
          <p:cNvSpPr/>
          <p:nvPr/>
        </p:nvSpPr>
        <p:spPr>
          <a:xfrm>
            <a:off x="67435" y="421057"/>
            <a:ext cx="38281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Avenir Light" panose="020B0402020203020204" pitchFamily="34" charset="77"/>
                <a:ea typeface="Arial" charset="0"/>
                <a:cs typeface="Arial" charset="0"/>
              </a:rPr>
              <a:t>Acknowledgements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3DAB7-E4EA-854E-B606-AD6DEBBF63CB}"/>
              </a:ext>
            </a:extLst>
          </p:cNvPr>
          <p:cNvSpPr txBox="1"/>
          <p:nvPr/>
        </p:nvSpPr>
        <p:spPr>
          <a:xfrm>
            <a:off x="128577" y="1110876"/>
            <a:ext cx="42524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ea typeface="Arial" charset="0"/>
                <a:cs typeface="Arial" charset="0"/>
              </a:rPr>
              <a:t>Sarah </a:t>
            </a:r>
            <a:r>
              <a:rPr lang="en-US" sz="1400" dirty="0" err="1">
                <a:latin typeface="Avenir Light" panose="020B0402020203020204" pitchFamily="34" charset="77"/>
                <a:ea typeface="Arial" charset="0"/>
                <a:cs typeface="Arial" charset="0"/>
              </a:rPr>
              <a:t>Farola</a:t>
            </a:r>
            <a:r>
              <a:rPr lang="en-US" sz="1400" dirty="0">
                <a:latin typeface="Avenir Light" panose="020B0402020203020204" pitchFamily="34" charset="77"/>
                <a:ea typeface="Arial" charset="0"/>
                <a:cs typeface="Arial" charset="0"/>
              </a:rPr>
              <a:t>, Paige Borges, Araceli Serrano, Dan Sampson, Stephen and Pamela Storrs, Kelli </a:t>
            </a:r>
            <a:r>
              <a:rPr lang="en-US" sz="1400" dirty="0" err="1">
                <a:latin typeface="Avenir Light" panose="020B0402020203020204" pitchFamily="34" charset="77"/>
                <a:ea typeface="Arial" charset="0"/>
                <a:cs typeface="Arial" charset="0"/>
              </a:rPr>
              <a:t>Camara</a:t>
            </a:r>
            <a:r>
              <a:rPr lang="en-US" sz="1400" dirty="0">
                <a:latin typeface="Avenir Light" panose="020B0402020203020204" pitchFamily="34" charset="77"/>
                <a:ea typeface="Arial" charset="0"/>
                <a:cs typeface="Arial" charset="0"/>
              </a:rPr>
              <a:t>, Bill Rice, Sarah </a:t>
            </a:r>
            <a:r>
              <a:rPr lang="en-US" sz="1400" dirty="0" err="1">
                <a:latin typeface="Avenir Light" panose="020B0402020203020204" pitchFamily="34" charset="77"/>
                <a:ea typeface="Arial" charset="0"/>
                <a:cs typeface="Arial" charset="0"/>
              </a:rPr>
              <a:t>Beganskas</a:t>
            </a:r>
            <a:r>
              <a:rPr lang="en-US" sz="1400" dirty="0">
                <a:latin typeface="Avenir Light" panose="020B0402020203020204" pitchFamily="34" charset="77"/>
                <a:ea typeface="Arial" charset="0"/>
                <a:cs typeface="Arial" charset="0"/>
              </a:rPr>
              <a:t>, Mark Burnett, Ryan Nyberg, Walker Weir, Tyler Stewart, Dom van den Dries, Rob Franks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400" dirty="0">
              <a:latin typeface="Avenir Light" panose="020B0402020203020204" pitchFamily="34" charset="77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EE534-C9E1-CB4F-8302-4A343C8B0F52}"/>
              </a:ext>
            </a:extLst>
          </p:cNvPr>
          <p:cNvSpPr txBox="1"/>
          <p:nvPr/>
        </p:nvSpPr>
        <p:spPr>
          <a:xfrm>
            <a:off x="5162031" y="975055"/>
            <a:ext cx="2207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Light" panose="020B0402020203020204" pitchFamily="34" charset="77"/>
              </a:rPr>
              <a:t>Thank you!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ACD12B-D04E-134D-BA7C-E9CBD2AD9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698" y="5284919"/>
            <a:ext cx="1482512" cy="1487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871861-E9DD-3C4C-9BB4-358EFEE4F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72" y="3634848"/>
            <a:ext cx="3409010" cy="1031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C3875-9340-2B4D-A496-E2C6B98D82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99" y="3903016"/>
            <a:ext cx="1487714" cy="14877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D45380-BD7B-E641-91FD-DA88B411A5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87" y="5699843"/>
            <a:ext cx="2658125" cy="10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22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ggorski\Google Drive\UCSC Google Drive\Gorski\00_AcademicProgress\Quals\20_Presentation\Intro\171505_Cooley_Rain2.JPG">
            <a:extLst>
              <a:ext uri="{FF2B5EF4-FFF2-40B4-BE49-F238E27FC236}">
                <a16:creationId xmlns:a16="http://schemas.microsoft.com/office/drawing/2014/main" id="{A9F6B116-2641-864C-9974-C2F88BB90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 r="14226"/>
          <a:stretch/>
        </p:blipFill>
        <p:spPr bwMode="auto">
          <a:xfrm>
            <a:off x="4223862" y="-19692"/>
            <a:ext cx="4920138" cy="361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9B494-C659-F54F-96E1-B737EA7D1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75" y="1366572"/>
            <a:ext cx="5103691" cy="66047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53142-DFD2-3E4D-9C81-B8C81E77CFBB}"/>
              </a:ext>
            </a:extLst>
          </p:cNvPr>
          <p:cNvCxnSpPr>
            <a:cxnSpLocks/>
          </p:cNvCxnSpPr>
          <p:nvPr/>
        </p:nvCxnSpPr>
        <p:spPr>
          <a:xfrm>
            <a:off x="2972066" y="6112472"/>
            <a:ext cx="923566" cy="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C4431-F281-2F4F-9AFD-7BB2C42D65E1}"/>
              </a:ext>
            </a:extLst>
          </p:cNvPr>
          <p:cNvSpPr txBox="1"/>
          <p:nvPr/>
        </p:nvSpPr>
        <p:spPr>
          <a:xfrm>
            <a:off x="3035729" y="6135993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10 km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0CED3-A8D6-9F48-907F-2B7048036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49" y="4754797"/>
            <a:ext cx="3962357" cy="736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D3E73-C4C7-C546-8D8D-1444B977C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49" y="3903406"/>
            <a:ext cx="3725908" cy="814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F4892-5642-A946-AF42-9031EA364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79" y="5843395"/>
            <a:ext cx="2075198" cy="805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534595-D8AA-C14E-B10D-5EE841FBC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3" y="3668461"/>
            <a:ext cx="1272849" cy="12409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D034EF-5EAB-D147-948F-3781FA8522AA}"/>
              </a:ext>
            </a:extLst>
          </p:cNvPr>
          <p:cNvSpPr/>
          <p:nvPr/>
        </p:nvSpPr>
        <p:spPr>
          <a:xfrm>
            <a:off x="67435" y="421057"/>
            <a:ext cx="38281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Avenir Light" panose="020B0402020203020204" pitchFamily="34" charset="77"/>
                <a:ea typeface="Arial" charset="0"/>
                <a:cs typeface="Arial" charset="0"/>
              </a:rPr>
              <a:t>Acknowledgements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3DAB7-E4EA-854E-B606-AD6DEBBF63CB}"/>
              </a:ext>
            </a:extLst>
          </p:cNvPr>
          <p:cNvSpPr txBox="1"/>
          <p:nvPr/>
        </p:nvSpPr>
        <p:spPr>
          <a:xfrm>
            <a:off x="128577" y="1110876"/>
            <a:ext cx="42524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ea typeface="Arial" charset="0"/>
                <a:cs typeface="Arial" charset="0"/>
              </a:rPr>
              <a:t>Sarah </a:t>
            </a:r>
            <a:r>
              <a:rPr lang="en-US" sz="1400" dirty="0" err="1">
                <a:latin typeface="Avenir Light" panose="020B0402020203020204" pitchFamily="34" charset="77"/>
                <a:ea typeface="Arial" charset="0"/>
                <a:cs typeface="Arial" charset="0"/>
              </a:rPr>
              <a:t>Farola</a:t>
            </a:r>
            <a:r>
              <a:rPr lang="en-US" sz="1400" dirty="0">
                <a:latin typeface="Avenir Light" panose="020B0402020203020204" pitchFamily="34" charset="77"/>
                <a:ea typeface="Arial" charset="0"/>
                <a:cs typeface="Arial" charset="0"/>
              </a:rPr>
              <a:t>, Paige Borges, Araceli Serrano, Dan Sampson, Stephen and Pamela Storrs, Kelli </a:t>
            </a:r>
            <a:r>
              <a:rPr lang="en-US" sz="1400" dirty="0" err="1">
                <a:latin typeface="Avenir Light" panose="020B0402020203020204" pitchFamily="34" charset="77"/>
                <a:ea typeface="Arial" charset="0"/>
                <a:cs typeface="Arial" charset="0"/>
              </a:rPr>
              <a:t>Camara</a:t>
            </a:r>
            <a:r>
              <a:rPr lang="en-US" sz="1400" dirty="0">
                <a:latin typeface="Avenir Light" panose="020B0402020203020204" pitchFamily="34" charset="77"/>
                <a:ea typeface="Arial" charset="0"/>
                <a:cs typeface="Arial" charset="0"/>
              </a:rPr>
              <a:t>, Bill Rice, Sarah </a:t>
            </a:r>
            <a:r>
              <a:rPr lang="en-US" sz="1400" dirty="0" err="1">
                <a:latin typeface="Avenir Light" panose="020B0402020203020204" pitchFamily="34" charset="77"/>
                <a:ea typeface="Arial" charset="0"/>
                <a:cs typeface="Arial" charset="0"/>
              </a:rPr>
              <a:t>Beganskas</a:t>
            </a:r>
            <a:r>
              <a:rPr lang="en-US" sz="1400" dirty="0">
                <a:latin typeface="Avenir Light" panose="020B0402020203020204" pitchFamily="34" charset="77"/>
                <a:ea typeface="Arial" charset="0"/>
                <a:cs typeface="Arial" charset="0"/>
              </a:rPr>
              <a:t>, Mark Burnett, Ryan Nyberg, Walker Weir, Tyler Stewart, Dom van den Dries, Rob Franks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400" dirty="0">
              <a:latin typeface="Avenir Light" panose="020B0402020203020204" pitchFamily="34" charset="77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EE534-C9E1-CB4F-8302-4A343C8B0F52}"/>
              </a:ext>
            </a:extLst>
          </p:cNvPr>
          <p:cNvSpPr txBox="1"/>
          <p:nvPr/>
        </p:nvSpPr>
        <p:spPr>
          <a:xfrm>
            <a:off x="5162031" y="975055"/>
            <a:ext cx="2207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Light" panose="020B0402020203020204" pitchFamily="34" charset="77"/>
              </a:rPr>
              <a:t>Thank you!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ACD12B-D04E-134D-BA7C-E9CBD2AD9E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850" y="5618215"/>
            <a:ext cx="1235450" cy="123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6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1CEF5-8BA2-C346-B6F5-AE37A53E9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90"/>
          <a:stretch/>
        </p:blipFill>
        <p:spPr>
          <a:xfrm>
            <a:off x="0" y="94004"/>
            <a:ext cx="8860091" cy="266567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70B5D-2055-E843-8A2F-957F9889AC92}"/>
              </a:ext>
            </a:extLst>
          </p:cNvPr>
          <p:cNvSpPr txBox="1"/>
          <p:nvPr/>
        </p:nvSpPr>
        <p:spPr>
          <a:xfrm>
            <a:off x="606756" y="4489375"/>
            <a:ext cx="2707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Use modeled relationships, in conjunction with spatially mapped soil data to make predictions of denitrification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B0479-5D9F-CC45-BA13-5D3921D011C1}"/>
              </a:ext>
            </a:extLst>
          </p:cNvPr>
          <p:cNvCxnSpPr/>
          <p:nvPr/>
        </p:nvCxnSpPr>
        <p:spPr>
          <a:xfrm>
            <a:off x="3314345" y="402036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8CEC2D-2C81-7C4D-A641-BBF9378E785B}"/>
              </a:ext>
            </a:extLst>
          </p:cNvPr>
          <p:cNvCxnSpPr/>
          <p:nvPr/>
        </p:nvCxnSpPr>
        <p:spPr>
          <a:xfrm>
            <a:off x="3314345" y="4749475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B1D2557-472C-1D47-84B0-707B1D0E77B5}"/>
              </a:ext>
            </a:extLst>
          </p:cNvPr>
          <p:cNvSpPr/>
          <p:nvPr/>
        </p:nvSpPr>
        <p:spPr>
          <a:xfrm>
            <a:off x="19641" y="1795768"/>
            <a:ext cx="4996961" cy="4340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7901B-B97A-3348-AB26-72039DEE34AF}"/>
              </a:ext>
            </a:extLst>
          </p:cNvPr>
          <p:cNvSpPr txBox="1"/>
          <p:nvPr/>
        </p:nvSpPr>
        <p:spPr>
          <a:xfrm>
            <a:off x="19641" y="356713"/>
            <a:ext cx="334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The neural net and random forest appear to reproduce trends in experimental data better than a linear regression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89ADD-EF23-1D4F-BAD6-638A79262E43}"/>
              </a:ext>
            </a:extLst>
          </p:cNvPr>
          <p:cNvSpPr txBox="1"/>
          <p:nvPr/>
        </p:nvSpPr>
        <p:spPr>
          <a:xfrm>
            <a:off x="19641" y="1754919"/>
            <a:ext cx="4283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Likely due to interaction terms and non-linear relationships between predictors and response as well as missing 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66BB9F-EB28-0247-B2B5-9BEA6896D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06"/>
          <a:stretch/>
        </p:blipFill>
        <p:spPr>
          <a:xfrm>
            <a:off x="3009599" y="2887441"/>
            <a:ext cx="3168129" cy="3970559"/>
          </a:xfrm>
          <a:prstGeom prst="rect">
            <a:avLst/>
          </a:prstGeom>
        </p:spPr>
      </p:pic>
      <p:pic>
        <p:nvPicPr>
          <p:cNvPr id="21" name="Content Placeholder 14">
            <a:extLst>
              <a:ext uri="{FF2B5EF4-FFF2-40B4-BE49-F238E27FC236}">
                <a16:creationId xmlns:a16="http://schemas.microsoft.com/office/drawing/2014/main" id="{D67AF157-582B-9742-A3A8-D2702027E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43"/>
          <a:stretch/>
        </p:blipFill>
        <p:spPr>
          <a:xfrm>
            <a:off x="560504" y="2887441"/>
            <a:ext cx="2808612" cy="39705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53BBC4-2555-FB42-8670-8E14C3536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43"/>
          <a:stretch/>
        </p:blipFill>
        <p:spPr>
          <a:xfrm>
            <a:off x="6173212" y="2887441"/>
            <a:ext cx="2808612" cy="39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51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035C7F-171C-47DA-8A56-C270B754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5" y="0"/>
            <a:ext cx="5380463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74915B-AA3B-4CE0-92FF-B33C7567F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b="14628"/>
          <a:stretch/>
        </p:blipFill>
        <p:spPr>
          <a:xfrm>
            <a:off x="86835" y="-549887"/>
            <a:ext cx="6145523" cy="74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8E0959-4FB3-4852-BF3A-5B382DDE5D2B}"/>
              </a:ext>
            </a:extLst>
          </p:cNvPr>
          <p:cNvSpPr txBox="1"/>
          <p:nvPr/>
        </p:nvSpPr>
        <p:spPr>
          <a:xfrm>
            <a:off x="5690936" y="1227221"/>
            <a:ext cx="2947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/>
              </a:rPr>
              <a:t>The </a:t>
            </a:r>
            <a:r>
              <a:rPr lang="en-US" sz="2400" dirty="0" err="1">
                <a:latin typeface="Avenir Book"/>
              </a:rPr>
              <a:t>Pajaro</a:t>
            </a:r>
            <a:r>
              <a:rPr lang="en-US" sz="2400" dirty="0">
                <a:latin typeface="Avenir Book"/>
              </a:rPr>
              <a:t> Valley is a complex area with over 100 individual soil units</a:t>
            </a:r>
          </a:p>
        </p:txBody>
      </p:sp>
    </p:spTree>
    <p:extLst>
      <p:ext uri="{BB962C8B-B14F-4D97-AF65-F5344CB8AC3E}">
        <p14:creationId xmlns:p14="http://schemas.microsoft.com/office/powerpoint/2010/main" val="2223522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035C7F-171C-47DA-8A56-C270B754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5" y="0"/>
            <a:ext cx="5380463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74915B-AA3B-4CE0-92FF-B33C7567F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b="14628"/>
          <a:stretch/>
        </p:blipFill>
        <p:spPr>
          <a:xfrm>
            <a:off x="86835" y="-549887"/>
            <a:ext cx="6145523" cy="74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8E0959-4FB3-4852-BF3A-5B382DDE5D2B}"/>
              </a:ext>
            </a:extLst>
          </p:cNvPr>
          <p:cNvSpPr txBox="1"/>
          <p:nvPr/>
        </p:nvSpPr>
        <p:spPr>
          <a:xfrm>
            <a:off x="5548936" y="3498333"/>
            <a:ext cx="2947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/>
              </a:rPr>
              <a:t>Our experimental data cover much of the range of soil properties in the modeling domain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AEE82E-C998-F14F-B8A3-F05E20D34174}"/>
              </a:ext>
            </a:extLst>
          </p:cNvPr>
          <p:cNvSpPr/>
          <p:nvPr/>
        </p:nvSpPr>
        <p:spPr>
          <a:xfrm>
            <a:off x="3465095" y="839432"/>
            <a:ext cx="1384194" cy="161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B4497C-A478-9B41-A71D-B69A18E53A36}"/>
              </a:ext>
            </a:extLst>
          </p:cNvPr>
          <p:cNvSpPr/>
          <p:nvPr/>
        </p:nvSpPr>
        <p:spPr>
          <a:xfrm rot="408724">
            <a:off x="2558338" y="1048034"/>
            <a:ext cx="2467036" cy="500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13BC5-FC4E-4159-8F97-6DE95134B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95" y="-331037"/>
            <a:ext cx="5678905" cy="3609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2F8410-2ADD-4863-93D7-6B048B786A42}"/>
              </a:ext>
            </a:extLst>
          </p:cNvPr>
          <p:cNvSpPr/>
          <p:nvPr/>
        </p:nvSpPr>
        <p:spPr>
          <a:xfrm>
            <a:off x="6851981" y="-4161"/>
            <a:ext cx="2072223" cy="937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C9970-E4DB-4E66-8539-BEBC38550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9" t="-1" b="71470"/>
          <a:stretch/>
        </p:blipFill>
        <p:spPr>
          <a:xfrm>
            <a:off x="6369223" y="-97793"/>
            <a:ext cx="2476335" cy="9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4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7B469-3063-114F-B8A0-961CA9913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6"/>
          <a:stretch/>
        </p:blipFill>
        <p:spPr>
          <a:xfrm>
            <a:off x="-1" y="1340191"/>
            <a:ext cx="9144000" cy="55178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41B0B2-A0A9-3842-8AA6-EAFA53B33BB2}"/>
              </a:ext>
            </a:extLst>
          </p:cNvPr>
          <p:cNvSpPr txBox="1">
            <a:spLocks/>
          </p:cNvSpPr>
          <p:nvPr/>
        </p:nvSpPr>
        <p:spPr>
          <a:xfrm>
            <a:off x="1836820" y="2290694"/>
            <a:ext cx="5470358" cy="7067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venir Light" panose="020B0402020203020204" pitchFamily="34" charset="77"/>
                <a:ea typeface="Gill Sans" charset="0"/>
                <a:cs typeface="Arial" panose="020B0604020202020204" pitchFamily="34" charset="0"/>
              </a:rPr>
              <a:t>Non-pristine water can be improved during infiltration</a:t>
            </a:r>
          </a:p>
          <a:p>
            <a:pPr algn="ctr"/>
            <a:endParaRPr lang="en-US" sz="2800" dirty="0">
              <a:latin typeface="Avenir Light" panose="020B0402020203020204" pitchFamily="34" charset="77"/>
              <a:ea typeface="Gill Sans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venir Light" panose="020B0402020203020204" pitchFamily="34" charset="77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766452-04B3-5B43-9564-DB46942A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534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Recharge can remove contaminants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72FC6B-C967-5240-85E2-2D7376401151}"/>
              </a:ext>
            </a:extLst>
          </p:cNvPr>
          <p:cNvCxnSpPr/>
          <p:nvPr/>
        </p:nvCxnSpPr>
        <p:spPr>
          <a:xfrm>
            <a:off x="1946304" y="965131"/>
            <a:ext cx="48656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035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C49745-C0A0-DF4F-8FCA-732C7DD0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2" y="342622"/>
            <a:ext cx="2673018" cy="34591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0464E7E-6B6E-2F4C-A1B1-AE3950F51549}"/>
              </a:ext>
            </a:extLst>
          </p:cNvPr>
          <p:cNvSpPr txBox="1"/>
          <p:nvPr/>
        </p:nvSpPr>
        <p:spPr>
          <a:xfrm>
            <a:off x="252869" y="342622"/>
            <a:ext cx="313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Potential Nitrate Removal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42E96-4411-5E46-928E-A1AF9D333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3" y="257248"/>
            <a:ext cx="5100581" cy="660075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2A7282-5800-4E41-88E5-234D12E38529}"/>
              </a:ext>
            </a:extLst>
          </p:cNvPr>
          <p:cNvSpPr txBox="1"/>
          <p:nvPr/>
        </p:nvSpPr>
        <p:spPr>
          <a:xfrm>
            <a:off x="4720133" y="388788"/>
            <a:ext cx="3938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Potential Nitrate Load Reduction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03004F-66ED-F648-BDFD-6D7CA768D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1" y="3801821"/>
            <a:ext cx="2775501" cy="359182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A0F2E7B-1F6A-4744-9E68-91ECD606DE06}"/>
              </a:ext>
            </a:extLst>
          </p:cNvPr>
          <p:cNvSpPr txBox="1"/>
          <p:nvPr/>
        </p:nvSpPr>
        <p:spPr>
          <a:xfrm>
            <a:off x="252869" y="3801821"/>
            <a:ext cx="313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Soil Infiltration Capacity</a:t>
            </a:r>
          </a:p>
        </p:txBody>
      </p:sp>
    </p:spTree>
    <p:extLst>
      <p:ext uri="{BB962C8B-B14F-4D97-AF65-F5344CB8AC3E}">
        <p14:creationId xmlns:p14="http://schemas.microsoft.com/office/powerpoint/2010/main" val="265799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A90214-591E-804F-8682-F8CD28DB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6"/>
          <a:stretch/>
        </p:blipFill>
        <p:spPr>
          <a:xfrm>
            <a:off x="-1" y="1340191"/>
            <a:ext cx="9144000" cy="55178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766452-04B3-5B43-9564-DB46942A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534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Recharge can remove contaminants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72FC6B-C967-5240-85E2-2D7376401151}"/>
              </a:ext>
            </a:extLst>
          </p:cNvPr>
          <p:cNvCxnSpPr/>
          <p:nvPr/>
        </p:nvCxnSpPr>
        <p:spPr>
          <a:xfrm>
            <a:off x="1946304" y="965131"/>
            <a:ext cx="48656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A0CD909-9758-A142-B223-2E193B9FEE1E}"/>
              </a:ext>
            </a:extLst>
          </p:cNvPr>
          <p:cNvSpPr txBox="1">
            <a:spLocks/>
          </p:cNvSpPr>
          <p:nvPr/>
        </p:nvSpPr>
        <p:spPr>
          <a:xfrm>
            <a:off x="1836820" y="2290694"/>
            <a:ext cx="5470358" cy="7067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venir Light" panose="020B0402020203020204" pitchFamily="34" charset="77"/>
                <a:ea typeface="Gill Sans" charset="0"/>
                <a:cs typeface="Arial" panose="020B0604020202020204" pitchFamily="34" charset="0"/>
              </a:rPr>
              <a:t>DENITRIFICATION</a:t>
            </a:r>
            <a:endParaRPr lang="en-US" sz="3600" dirty="0">
              <a:latin typeface="Avenir Light" panose="020B0402020203020204" pitchFamily="34" charset="77"/>
              <a:ea typeface="Gill Sans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Avenir Light" panose="020B0402020203020204" pitchFamily="34" charset="77"/>
              <a:ea typeface="Gill Sans" charset="0"/>
              <a:cs typeface="Arial" panose="020B0604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0607FB-9B80-EE46-8FA4-F1FC9C0E84CE}"/>
              </a:ext>
            </a:extLst>
          </p:cNvPr>
          <p:cNvSpPr/>
          <p:nvPr/>
        </p:nvSpPr>
        <p:spPr>
          <a:xfrm>
            <a:off x="1836820" y="4675239"/>
            <a:ext cx="5470358" cy="7728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2F29EF-6827-354C-A235-5788F1E1319F}"/>
              </a:ext>
            </a:extLst>
          </p:cNvPr>
          <p:cNvSpPr txBox="1">
            <a:spLocks/>
          </p:cNvSpPr>
          <p:nvPr/>
        </p:nvSpPr>
        <p:spPr>
          <a:xfrm>
            <a:off x="1836820" y="4675239"/>
            <a:ext cx="5566869" cy="7067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venir Light" panose="020B0402020203020204" pitchFamily="34" charset="77"/>
                <a:ea typeface="Gill Sans" charset="0"/>
                <a:cs typeface="Arial" panose="020B0604020202020204" pitchFamily="34" charset="0"/>
              </a:rPr>
              <a:t>A naturally occurring process that removes nitrate during infiltration</a:t>
            </a:r>
          </a:p>
          <a:p>
            <a:pPr algn="ctr"/>
            <a:endParaRPr lang="en-US" sz="2800" dirty="0">
              <a:latin typeface="Avenir Light" panose="020B0402020203020204" pitchFamily="34" charset="77"/>
              <a:ea typeface="Gill Sans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venir Light" panose="020B0402020203020204" pitchFamily="34" charset="77"/>
                <a:cs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07155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AFC14D-7E21-3D47-AE37-030E4F572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6"/>
          <a:stretch/>
        </p:blipFill>
        <p:spPr>
          <a:xfrm>
            <a:off x="79256" y="3438376"/>
            <a:ext cx="5463857" cy="32970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41B0B2-A0A9-3842-8AA6-EAFA53B33BB2}"/>
              </a:ext>
            </a:extLst>
          </p:cNvPr>
          <p:cNvSpPr txBox="1">
            <a:spLocks/>
          </p:cNvSpPr>
          <p:nvPr/>
        </p:nvSpPr>
        <p:spPr>
          <a:xfrm>
            <a:off x="1178730" y="4095985"/>
            <a:ext cx="3200400" cy="7067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Avenir Light" panose="020B0402020203020204" pitchFamily="34" charset="77"/>
                <a:ea typeface="Gill Sans" charset="0"/>
                <a:cs typeface="Arial" panose="020B0604020202020204" pitchFamily="34" charset="0"/>
              </a:rPr>
              <a:t>Naturally occurring process during infiltration</a:t>
            </a:r>
          </a:p>
          <a:p>
            <a:pPr algn="ctr"/>
            <a:endParaRPr lang="en-US" sz="2000" dirty="0">
              <a:latin typeface="Avenir Light" panose="020B0402020203020204" pitchFamily="34" charset="77"/>
              <a:ea typeface="Gill Sans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venir Light" panose="020B0402020203020204" pitchFamily="34" charset="77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C0753D-755F-7746-A3E8-2E07C4D34E20}"/>
              </a:ext>
            </a:extLst>
          </p:cNvPr>
          <p:cNvSpPr txBox="1">
            <a:spLocks/>
          </p:cNvSpPr>
          <p:nvPr/>
        </p:nvSpPr>
        <p:spPr>
          <a:xfrm>
            <a:off x="1489877" y="5346261"/>
            <a:ext cx="2728161" cy="56329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Light" panose="020B0402020203020204" pitchFamily="34" charset="77"/>
                <a:ea typeface="Gill Sans" charset="0"/>
                <a:cs typeface="Arial" panose="020B0604020202020204" pitchFamily="34" charset="0"/>
              </a:rPr>
              <a:t>Denitrification</a:t>
            </a:r>
          </a:p>
          <a:p>
            <a:endParaRPr lang="en-US" sz="3200" dirty="0">
              <a:latin typeface="Avenir Light" panose="020B0402020203020204" pitchFamily="34" charset="77"/>
              <a:ea typeface="Gill Sans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Light" panose="020B0402020203020204" pitchFamily="34" charset="77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8A955-2165-964D-B244-BE8901313D3E}"/>
              </a:ext>
            </a:extLst>
          </p:cNvPr>
          <p:cNvSpPr txBox="1"/>
          <p:nvPr/>
        </p:nvSpPr>
        <p:spPr>
          <a:xfrm>
            <a:off x="238897" y="1790972"/>
            <a:ext cx="5580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Light" panose="020B0402020203020204" pitchFamily="34" charset="77"/>
              </a:rPr>
              <a:t>Requires an abundance of carbon and a lack of oxygen</a:t>
            </a:r>
          </a:p>
          <a:p>
            <a:endParaRPr lang="en-US" sz="2400" dirty="0">
              <a:latin typeface="Avenir Light" panose="020B0402020203020204" pitchFamily="34" charset="77"/>
            </a:endParaRPr>
          </a:p>
          <a:p>
            <a:r>
              <a:rPr lang="en-US" sz="2400" dirty="0">
                <a:latin typeface="Avenir Light" panose="020B0402020203020204" pitchFamily="34" charset="77"/>
              </a:rPr>
              <a:t>Represents a permanent sink for nitrate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766452-04B3-5B43-9564-DB46942A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534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Denitrification during infiltration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B3614-E9D5-154B-BDB8-2CC582226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501"/>
          <a:stretch/>
        </p:blipFill>
        <p:spPr>
          <a:xfrm>
            <a:off x="5891146" y="1127501"/>
            <a:ext cx="2697377" cy="175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62937-A291-B54E-A732-6B91D90EA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71" r="35345"/>
          <a:stretch/>
        </p:blipFill>
        <p:spPr>
          <a:xfrm>
            <a:off x="5819439" y="3046135"/>
            <a:ext cx="2769084" cy="1752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1F82D6-0F5B-4A43-864A-4F6B7FD6B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17"/>
          <a:stretch/>
        </p:blipFill>
        <p:spPr>
          <a:xfrm>
            <a:off x="5819439" y="4964769"/>
            <a:ext cx="2769083" cy="175284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72FC6B-C967-5240-85E2-2D7376401151}"/>
              </a:ext>
            </a:extLst>
          </p:cNvPr>
          <p:cNvCxnSpPr/>
          <p:nvPr/>
        </p:nvCxnSpPr>
        <p:spPr>
          <a:xfrm>
            <a:off x="1946304" y="965131"/>
            <a:ext cx="48656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55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BA0C52D-2E99-A545-A6B8-8BA8F0106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6"/>
          <a:stretch/>
        </p:blipFill>
        <p:spPr>
          <a:xfrm>
            <a:off x="79256" y="3438376"/>
            <a:ext cx="5463857" cy="3297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8A955-2165-964D-B244-BE8901313D3E}"/>
              </a:ext>
            </a:extLst>
          </p:cNvPr>
          <p:cNvSpPr txBox="1"/>
          <p:nvPr/>
        </p:nvSpPr>
        <p:spPr>
          <a:xfrm>
            <a:off x="208548" y="1518926"/>
            <a:ext cx="5682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Light" panose="020B0402020203020204" pitchFamily="34" charset="77"/>
              </a:rPr>
              <a:t>Leverage this dataset to model denitrification during infiltration on a landscape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B3614-E9D5-154B-BDB8-2CC582226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501"/>
          <a:stretch/>
        </p:blipFill>
        <p:spPr>
          <a:xfrm>
            <a:off x="5891146" y="1127501"/>
            <a:ext cx="2697377" cy="175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62937-A291-B54E-A732-6B91D90EA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71" r="35345"/>
          <a:stretch/>
        </p:blipFill>
        <p:spPr>
          <a:xfrm>
            <a:off x="5819439" y="3046135"/>
            <a:ext cx="2769084" cy="1752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1F82D6-0F5B-4A43-864A-4F6B7FD6B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17"/>
          <a:stretch/>
        </p:blipFill>
        <p:spPr>
          <a:xfrm>
            <a:off x="5819439" y="4964769"/>
            <a:ext cx="2769083" cy="17528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72EE225-060D-4E45-890E-D36F48AC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534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venir Roman" panose="02000503020000020003" pitchFamily="2" charset="0"/>
              </a:rPr>
              <a:t>Modeling denitrification during infiltration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F5F9F1-1E25-8A4A-99E3-0A5E326788C4}"/>
              </a:ext>
            </a:extLst>
          </p:cNvPr>
          <p:cNvCxnSpPr/>
          <p:nvPr/>
        </p:nvCxnSpPr>
        <p:spPr>
          <a:xfrm>
            <a:off x="1946304" y="965131"/>
            <a:ext cx="48656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6AC0099-36AA-DF46-9770-8D9CF9D45CB5}"/>
              </a:ext>
            </a:extLst>
          </p:cNvPr>
          <p:cNvSpPr txBox="1">
            <a:spLocks/>
          </p:cNvSpPr>
          <p:nvPr/>
        </p:nvSpPr>
        <p:spPr>
          <a:xfrm>
            <a:off x="1178730" y="4095985"/>
            <a:ext cx="3200400" cy="70675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Avenir Light" panose="020B0402020203020204" pitchFamily="34" charset="77"/>
                <a:ea typeface="Gill Sans" charset="0"/>
                <a:cs typeface="Arial" panose="020B0604020202020204" pitchFamily="34" charset="0"/>
              </a:rPr>
              <a:t>Naturally occurring process during infiltration</a:t>
            </a:r>
          </a:p>
          <a:p>
            <a:pPr algn="ctr"/>
            <a:endParaRPr lang="en-US" sz="2000" dirty="0">
              <a:latin typeface="Avenir Light" panose="020B0402020203020204" pitchFamily="34" charset="77"/>
              <a:ea typeface="Gill Sans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venir Light" panose="020B0402020203020204" pitchFamily="34" charset="77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EAF0E7-2543-144A-ACDA-117183447A74}"/>
              </a:ext>
            </a:extLst>
          </p:cNvPr>
          <p:cNvSpPr txBox="1">
            <a:spLocks/>
          </p:cNvSpPr>
          <p:nvPr/>
        </p:nvSpPr>
        <p:spPr>
          <a:xfrm>
            <a:off x="1489877" y="5346261"/>
            <a:ext cx="2728161" cy="56329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Light" panose="020B0402020203020204" pitchFamily="34" charset="77"/>
                <a:ea typeface="Gill Sans" charset="0"/>
                <a:cs typeface="Arial" panose="020B0604020202020204" pitchFamily="34" charset="0"/>
              </a:rPr>
              <a:t>Denitrification</a:t>
            </a:r>
          </a:p>
          <a:p>
            <a:endParaRPr lang="en-US" sz="3200" dirty="0">
              <a:latin typeface="Avenir Light" panose="020B0402020203020204" pitchFamily="34" charset="77"/>
              <a:ea typeface="Gill Sans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venir Light" panose="020B0402020203020204" pitchFamily="34" charset="77"/>
                <a:cs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0776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1CEF5-8BA2-C346-B6F5-AE37A53E9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90"/>
          <a:stretch/>
        </p:blipFill>
        <p:spPr>
          <a:xfrm>
            <a:off x="0" y="94004"/>
            <a:ext cx="8860091" cy="26656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647EE-7418-5C40-9830-D2C1A59DEF6D}"/>
              </a:ext>
            </a:extLst>
          </p:cNvPr>
          <p:cNvSpPr txBox="1"/>
          <p:nvPr/>
        </p:nvSpPr>
        <p:spPr>
          <a:xfrm>
            <a:off x="1" y="280435"/>
            <a:ext cx="3314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measurements of denitrification during infiltration from </a:t>
            </a:r>
            <a:r>
              <a:rPr lang="en-US" b="1" dirty="0">
                <a:latin typeface="Avenir Book" panose="02000503020000020003" pitchFamily="2" charset="0"/>
              </a:rPr>
              <a:t>four sites</a:t>
            </a:r>
            <a:r>
              <a:rPr lang="en-US" dirty="0">
                <a:latin typeface="Avenir Book" panose="02000503020000020003" pitchFamily="2" charset="0"/>
              </a:rPr>
              <a:t> at </a:t>
            </a:r>
            <a:r>
              <a:rPr lang="en-US" b="1" dirty="0">
                <a:latin typeface="Avenir Book" panose="02000503020000020003" pitchFamily="2" charset="0"/>
              </a:rPr>
              <a:t>three different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30701-7C30-1340-9786-AA6716291C78}"/>
              </a:ext>
            </a:extLst>
          </p:cNvPr>
          <p:cNvSpPr txBox="1"/>
          <p:nvPr/>
        </p:nvSpPr>
        <p:spPr>
          <a:xfrm>
            <a:off x="6580737" y="2113495"/>
            <a:ext cx="264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Develop, calibrate and validate </a:t>
            </a:r>
            <a:r>
              <a:rPr lang="en-US" dirty="0">
                <a:latin typeface="Avenir Book" panose="02000503020000020003" pitchFamily="2" charset="0"/>
              </a:rPr>
              <a:t>models of denitrification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70B5D-2055-E843-8A2F-957F9889AC92}"/>
              </a:ext>
            </a:extLst>
          </p:cNvPr>
          <p:cNvSpPr txBox="1"/>
          <p:nvPr/>
        </p:nvSpPr>
        <p:spPr>
          <a:xfrm>
            <a:off x="606756" y="4489375"/>
            <a:ext cx="2707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Use modeled relationships, in conjunction with spatially mapped soil data to make predictions of denitrification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B0479-5D9F-CC45-BA13-5D3921D011C1}"/>
              </a:ext>
            </a:extLst>
          </p:cNvPr>
          <p:cNvCxnSpPr/>
          <p:nvPr/>
        </p:nvCxnSpPr>
        <p:spPr>
          <a:xfrm>
            <a:off x="3314345" y="402036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DF57E-F5EC-0D4D-92DF-B4271550B75A}"/>
              </a:ext>
            </a:extLst>
          </p:cNvPr>
          <p:cNvCxnSpPr/>
          <p:nvPr/>
        </p:nvCxnSpPr>
        <p:spPr>
          <a:xfrm>
            <a:off x="6666260" y="2079696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8CEC2D-2C81-7C4D-A641-BBF9378E785B}"/>
              </a:ext>
            </a:extLst>
          </p:cNvPr>
          <p:cNvCxnSpPr/>
          <p:nvPr/>
        </p:nvCxnSpPr>
        <p:spPr>
          <a:xfrm>
            <a:off x="3314345" y="4749475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B1D2557-472C-1D47-84B0-707B1D0E77B5}"/>
              </a:ext>
            </a:extLst>
          </p:cNvPr>
          <p:cNvSpPr/>
          <p:nvPr/>
        </p:nvSpPr>
        <p:spPr>
          <a:xfrm>
            <a:off x="57665" y="1788796"/>
            <a:ext cx="4996961" cy="4340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1CEF5-8BA2-C346-B6F5-AE37A53E9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004"/>
            <a:ext cx="8860091" cy="67639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647EE-7418-5C40-9830-D2C1A59DEF6D}"/>
              </a:ext>
            </a:extLst>
          </p:cNvPr>
          <p:cNvSpPr txBox="1"/>
          <p:nvPr/>
        </p:nvSpPr>
        <p:spPr>
          <a:xfrm>
            <a:off x="1" y="280435"/>
            <a:ext cx="3314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measurements of denitrification during infiltration from </a:t>
            </a:r>
            <a:r>
              <a:rPr lang="en-US" b="1" dirty="0">
                <a:latin typeface="Avenir Book" panose="02000503020000020003" pitchFamily="2" charset="0"/>
              </a:rPr>
              <a:t>four sites </a:t>
            </a:r>
            <a:r>
              <a:rPr lang="en-US" dirty="0">
                <a:latin typeface="Avenir Book" panose="02000503020000020003" pitchFamily="2" charset="0"/>
              </a:rPr>
              <a:t>at </a:t>
            </a:r>
            <a:r>
              <a:rPr lang="en-US" b="1" dirty="0">
                <a:latin typeface="Avenir Book" panose="02000503020000020003" pitchFamily="2" charset="0"/>
              </a:rPr>
              <a:t>three different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30701-7C30-1340-9786-AA6716291C78}"/>
              </a:ext>
            </a:extLst>
          </p:cNvPr>
          <p:cNvSpPr txBox="1"/>
          <p:nvPr/>
        </p:nvSpPr>
        <p:spPr>
          <a:xfrm>
            <a:off x="6580737" y="2113495"/>
            <a:ext cx="264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Develop, calibrate and validate </a:t>
            </a:r>
            <a:r>
              <a:rPr lang="en-US" dirty="0">
                <a:latin typeface="Avenir Book" panose="02000503020000020003" pitchFamily="2" charset="0"/>
              </a:rPr>
              <a:t>models of denitrification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70B5D-2055-E843-8A2F-957F9889AC92}"/>
              </a:ext>
            </a:extLst>
          </p:cNvPr>
          <p:cNvSpPr txBox="1"/>
          <p:nvPr/>
        </p:nvSpPr>
        <p:spPr>
          <a:xfrm>
            <a:off x="606756" y="4489375"/>
            <a:ext cx="27075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Use modeled relationships, in conjunction with </a:t>
            </a:r>
            <a:r>
              <a:rPr lang="en-US" b="1" dirty="0">
                <a:latin typeface="Avenir Book" panose="02000503020000020003" pitchFamily="2" charset="0"/>
              </a:rPr>
              <a:t>spatially mapped soil data</a:t>
            </a:r>
            <a:r>
              <a:rPr lang="en-US" dirty="0">
                <a:latin typeface="Avenir Book" panose="02000503020000020003" pitchFamily="2" charset="0"/>
              </a:rPr>
              <a:t> to make predictions of denitrification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B0479-5D9F-CC45-BA13-5D3921D011C1}"/>
              </a:ext>
            </a:extLst>
          </p:cNvPr>
          <p:cNvCxnSpPr/>
          <p:nvPr/>
        </p:nvCxnSpPr>
        <p:spPr>
          <a:xfrm>
            <a:off x="3314345" y="402036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8CEC2D-2C81-7C4D-A641-BBF9378E785B}"/>
              </a:ext>
            </a:extLst>
          </p:cNvPr>
          <p:cNvCxnSpPr/>
          <p:nvPr/>
        </p:nvCxnSpPr>
        <p:spPr>
          <a:xfrm>
            <a:off x="3308841" y="5037800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9970AA-208A-D642-A0E1-0C36A6B25EA6}"/>
              </a:ext>
            </a:extLst>
          </p:cNvPr>
          <p:cNvCxnSpPr/>
          <p:nvPr/>
        </p:nvCxnSpPr>
        <p:spPr>
          <a:xfrm>
            <a:off x="6666260" y="2079696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B4E820-F0D3-A143-A13D-3BE0FFCA139F}"/>
              </a:ext>
            </a:extLst>
          </p:cNvPr>
          <p:cNvCxnSpPr>
            <a:cxnSpLocks/>
          </p:cNvCxnSpPr>
          <p:nvPr/>
        </p:nvCxnSpPr>
        <p:spPr>
          <a:xfrm>
            <a:off x="6284340" y="6379122"/>
            <a:ext cx="381920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AAAB2C-759A-F74E-A191-2BF4B514BAC8}"/>
              </a:ext>
            </a:extLst>
          </p:cNvPr>
          <p:cNvCxnSpPr>
            <a:cxnSpLocks/>
          </p:cNvCxnSpPr>
          <p:nvPr/>
        </p:nvCxnSpPr>
        <p:spPr>
          <a:xfrm>
            <a:off x="991097" y="3266302"/>
            <a:ext cx="20339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765EE8-3859-3F48-8E6F-D3F7A3AC8B74}"/>
              </a:ext>
            </a:extLst>
          </p:cNvPr>
          <p:cNvCxnSpPr>
            <a:cxnSpLocks/>
          </p:cNvCxnSpPr>
          <p:nvPr/>
        </p:nvCxnSpPr>
        <p:spPr>
          <a:xfrm>
            <a:off x="2214416" y="3291016"/>
            <a:ext cx="20339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C0B427-9DB6-884F-BADE-17AD1D5C4961}"/>
              </a:ext>
            </a:extLst>
          </p:cNvPr>
          <p:cNvCxnSpPr>
            <a:cxnSpLocks/>
          </p:cNvCxnSpPr>
          <p:nvPr/>
        </p:nvCxnSpPr>
        <p:spPr>
          <a:xfrm>
            <a:off x="3466567" y="3299253"/>
            <a:ext cx="20339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773BF-85B4-CF45-946C-82B59E481C90}"/>
              </a:ext>
            </a:extLst>
          </p:cNvPr>
          <p:cNvCxnSpPr>
            <a:cxnSpLocks/>
          </p:cNvCxnSpPr>
          <p:nvPr/>
        </p:nvCxnSpPr>
        <p:spPr>
          <a:xfrm>
            <a:off x="4751669" y="3305430"/>
            <a:ext cx="203390" cy="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3F33EA-1884-2D4F-A251-116226745410}"/>
              </a:ext>
            </a:extLst>
          </p:cNvPr>
          <p:cNvSpPr txBox="1"/>
          <p:nvPr/>
        </p:nvSpPr>
        <p:spPr>
          <a:xfrm>
            <a:off x="6209041" y="637912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BFAF01-69A2-6444-BCDE-B2FEBCA8BEDA}"/>
              </a:ext>
            </a:extLst>
          </p:cNvPr>
          <p:cNvSpPr txBox="1"/>
          <p:nvPr/>
        </p:nvSpPr>
        <p:spPr>
          <a:xfrm>
            <a:off x="826533" y="3266302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AD420-D70A-0645-B831-A10FE3ED5F54}"/>
              </a:ext>
            </a:extLst>
          </p:cNvPr>
          <p:cNvSpPr txBox="1"/>
          <p:nvPr/>
        </p:nvSpPr>
        <p:spPr>
          <a:xfrm>
            <a:off x="2049852" y="3305889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A4AE76-B6A5-4247-AFB6-2DCEED337FD7}"/>
              </a:ext>
            </a:extLst>
          </p:cNvPr>
          <p:cNvSpPr txBox="1"/>
          <p:nvPr/>
        </p:nvSpPr>
        <p:spPr>
          <a:xfrm>
            <a:off x="3316453" y="332022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01604-F484-AB41-8870-980A44EA24B2}"/>
              </a:ext>
            </a:extLst>
          </p:cNvPr>
          <p:cNvSpPr txBox="1"/>
          <p:nvPr/>
        </p:nvSpPr>
        <p:spPr>
          <a:xfrm>
            <a:off x="4671086" y="3320224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5930A9-0C04-1147-AF77-CE2F71D1A5B4}"/>
              </a:ext>
            </a:extLst>
          </p:cNvPr>
          <p:cNvSpPr txBox="1"/>
          <p:nvPr/>
        </p:nvSpPr>
        <p:spPr>
          <a:xfrm>
            <a:off x="4178699" y="4458562"/>
            <a:ext cx="3137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Amount of nitrate removed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7BD2B-9D11-CE48-A52C-93176631F34F}"/>
              </a:ext>
            </a:extLst>
          </p:cNvPr>
          <p:cNvSpPr/>
          <p:nvPr/>
        </p:nvSpPr>
        <p:spPr>
          <a:xfrm>
            <a:off x="5021392" y="4731617"/>
            <a:ext cx="1890154" cy="1916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5A2573-FAC4-BA46-9DF4-3EEC72F53EE2}"/>
              </a:ext>
            </a:extLst>
          </p:cNvPr>
          <p:cNvCxnSpPr>
            <a:cxnSpLocks/>
          </p:cNvCxnSpPr>
          <p:nvPr/>
        </p:nvCxnSpPr>
        <p:spPr>
          <a:xfrm>
            <a:off x="6454327" y="6383636"/>
            <a:ext cx="381920" cy="1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BC67E66-9110-7F4E-8F2E-03164970A5F2}"/>
              </a:ext>
            </a:extLst>
          </p:cNvPr>
          <p:cNvSpPr txBox="1"/>
          <p:nvPr/>
        </p:nvSpPr>
        <p:spPr>
          <a:xfrm>
            <a:off x="6379028" y="638363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10 km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0B2CA3-AD35-5C47-937D-BFCC92B6F61F}"/>
              </a:ext>
            </a:extLst>
          </p:cNvPr>
          <p:cNvSpPr/>
          <p:nvPr/>
        </p:nvSpPr>
        <p:spPr>
          <a:xfrm>
            <a:off x="4975464" y="5825740"/>
            <a:ext cx="567091" cy="783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9E7DB71-39F8-634E-A8FB-28D0A6190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59" y="4237733"/>
            <a:ext cx="2296305" cy="297168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03E55DB-95EF-7B49-8423-01F75CF9759D}"/>
              </a:ext>
            </a:extLst>
          </p:cNvPr>
          <p:cNvSpPr/>
          <p:nvPr/>
        </p:nvSpPr>
        <p:spPr>
          <a:xfrm>
            <a:off x="4920058" y="5779356"/>
            <a:ext cx="567091" cy="783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6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1CEF5-8BA2-C346-B6F5-AE37A53E9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55"/>
          <a:stretch/>
        </p:blipFill>
        <p:spPr>
          <a:xfrm>
            <a:off x="-1" y="94004"/>
            <a:ext cx="8860091" cy="2674833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B0479-5D9F-CC45-BA13-5D3921D011C1}"/>
              </a:ext>
            </a:extLst>
          </p:cNvPr>
          <p:cNvCxnSpPr/>
          <p:nvPr/>
        </p:nvCxnSpPr>
        <p:spPr>
          <a:xfrm>
            <a:off x="3314345" y="402036"/>
            <a:ext cx="0" cy="957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16A2D-FB90-EE47-83D3-A0E4F3B8108B}"/>
              </a:ext>
            </a:extLst>
          </p:cNvPr>
          <p:cNvSpPr/>
          <p:nvPr/>
        </p:nvSpPr>
        <p:spPr>
          <a:xfrm>
            <a:off x="94004" y="1419466"/>
            <a:ext cx="7793764" cy="1469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F2AE0-A1CC-2147-8399-C38C06580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583"/>
            <a:ext cx="9144000" cy="4693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93A2A7-C21A-064B-B651-B22C1E49033B}"/>
              </a:ext>
            </a:extLst>
          </p:cNvPr>
          <p:cNvSpPr/>
          <p:nvPr/>
        </p:nvSpPr>
        <p:spPr>
          <a:xfrm>
            <a:off x="6833613" y="2872693"/>
            <a:ext cx="469990" cy="22368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5E071D-8179-5440-9F34-9DB77F699DEE}"/>
              </a:ext>
            </a:extLst>
          </p:cNvPr>
          <p:cNvSpPr/>
          <p:nvPr/>
        </p:nvSpPr>
        <p:spPr>
          <a:xfrm>
            <a:off x="6322864" y="3189292"/>
            <a:ext cx="441159" cy="22368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20670</TotalTime>
  <Words>943</Words>
  <Application>Microsoft Macintosh PowerPoint</Application>
  <PresentationFormat>On-screen Show (4:3)</PresentationFormat>
  <Paragraphs>222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Avenir Book</vt:lpstr>
      <vt:lpstr>Avenir Light</vt:lpstr>
      <vt:lpstr>Avenir Roman</vt:lpstr>
      <vt:lpstr>Calibri</vt:lpstr>
      <vt:lpstr>Calibri Light</vt:lpstr>
      <vt:lpstr>Gill Sans MT</vt:lpstr>
      <vt:lpstr>Helvetica</vt:lpstr>
      <vt:lpstr>Office Theme</vt:lpstr>
      <vt:lpstr>PowerPoint Presentation</vt:lpstr>
      <vt:lpstr>PowerPoint Presentation</vt:lpstr>
      <vt:lpstr>Recharge can remove contaminants</vt:lpstr>
      <vt:lpstr>Recharge can remove contaminants</vt:lpstr>
      <vt:lpstr>Denitrification during infiltration</vt:lpstr>
      <vt:lpstr>Modeling denitrification during infiltration</vt:lpstr>
      <vt:lpstr>PowerPoint Presentation</vt:lpstr>
      <vt:lpstr>PowerPoint Presentation</vt:lpstr>
      <vt:lpstr>PowerPoint Presentation</vt:lpstr>
      <vt:lpstr>PowerPoint Presentation</vt:lpstr>
      <vt:lpstr>Model Development</vt:lpstr>
      <vt:lpstr>Model Development</vt:lpstr>
      <vt:lpstr>PowerPoint Presentation</vt:lpstr>
      <vt:lpstr>Model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Galen Gorski</dc:creator>
  <cp:lastModifiedBy>Galen Gorski</cp:lastModifiedBy>
  <cp:revision>173</cp:revision>
  <dcterms:created xsi:type="dcterms:W3CDTF">2019-04-29T17:22:11Z</dcterms:created>
  <dcterms:modified xsi:type="dcterms:W3CDTF">2019-05-28T00:15:47Z</dcterms:modified>
</cp:coreProperties>
</file>